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7" r:id="rId4"/>
  </p:sldMasterIdLst>
  <p:notesMasterIdLst>
    <p:notesMasterId r:id="rId24"/>
  </p:notesMasterIdLst>
  <p:sldIdLst>
    <p:sldId id="1864" r:id="rId5"/>
    <p:sldId id="1865" r:id="rId6"/>
    <p:sldId id="1866" r:id="rId7"/>
    <p:sldId id="1863" r:id="rId8"/>
    <p:sldId id="1875" r:id="rId9"/>
    <p:sldId id="1845" r:id="rId10"/>
    <p:sldId id="1882" r:id="rId11"/>
    <p:sldId id="1884" r:id="rId12"/>
    <p:sldId id="1883" r:id="rId13"/>
    <p:sldId id="1871" r:id="rId14"/>
    <p:sldId id="1872" r:id="rId15"/>
    <p:sldId id="1870" r:id="rId16"/>
    <p:sldId id="1869" r:id="rId17"/>
    <p:sldId id="1876" r:id="rId18"/>
    <p:sldId id="1877" r:id="rId19"/>
    <p:sldId id="1878" r:id="rId20"/>
    <p:sldId id="1880" r:id="rId21"/>
    <p:sldId id="1881" r:id="rId22"/>
    <p:sldId id="1859" r:id="rId23"/>
  </p:sldIdLst>
  <p:sldSz cx="12192000" cy="6858000"/>
  <p:notesSz cx="6858000" cy="9144000"/>
  <p:defaultTex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480" userDrawn="1">
          <p15:clr>
            <a:srgbClr val="A4A3A4"/>
          </p15:clr>
        </p15:guide>
        <p15:guide id="3" pos="7200" userDrawn="1">
          <p15:clr>
            <a:srgbClr val="A4A3A4"/>
          </p15:clr>
        </p15:guide>
        <p15:guide id="4" pos="436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4F6FF"/>
    <a:srgbClr val="01C2D1"/>
    <a:srgbClr val="007788"/>
    <a:srgbClr val="3B2E58"/>
    <a:srgbClr val="005C68"/>
    <a:srgbClr val="F69000"/>
    <a:srgbClr val="D6D734"/>
    <a:srgbClr val="FE4387"/>
    <a:srgbClr val="FF2625"/>
    <a:srgbClr val="D67F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72137" autoAdjust="0"/>
  </p:normalViewPr>
  <p:slideViewPr>
    <p:cSldViewPr snapToGrid="0">
      <p:cViewPr varScale="1">
        <p:scale>
          <a:sx n="62" d="100"/>
          <a:sy n="62" d="100"/>
        </p:scale>
        <p:origin x="1368" y="62"/>
      </p:cViewPr>
      <p:guideLst>
        <p:guide orient="horz" pos="2160"/>
        <p:guide pos="480"/>
        <p:guide pos="7200"/>
        <p:guide pos="4368"/>
      </p:guideLst>
    </p:cSldViewPr>
  </p:slideViewPr>
  <p:notesTextViewPr>
    <p:cViewPr>
      <p:scale>
        <a:sx n="75" d="100"/>
        <a:sy n="75" d="100"/>
      </p:scale>
      <p:origin x="0" y="0"/>
    </p:cViewPr>
  </p:notesTextViewPr>
  <p:sorterViewPr>
    <p:cViewPr>
      <p:scale>
        <a:sx n="140" d="100"/>
        <a:sy n="140" d="100"/>
      </p:scale>
      <p:origin x="0" y="-1752"/>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22" name="Rectangle 2">
            <a:extLst>
              <a:ext uri="{FF2B5EF4-FFF2-40B4-BE49-F238E27FC236}">
                <a16:creationId xmlns:a16="http://schemas.microsoft.com/office/drawing/2014/main" id="{D9F622F8-1824-4338-8C3C-5529D3BDEF4A}"/>
              </a:ext>
            </a:extLst>
          </p:cNvPr>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smtClean="0">
                <a:latin typeface="Arial" charset="0"/>
              </a:defRPr>
            </a:lvl1pPr>
          </a:lstStyle>
          <a:p>
            <a:pPr>
              <a:defRPr/>
            </a:pPr>
            <a:endParaRPr lang="en-US" dirty="0"/>
          </a:p>
        </p:txBody>
      </p:sp>
      <p:sp>
        <p:nvSpPr>
          <p:cNvPr id="30723" name="Rectangle 3">
            <a:extLst>
              <a:ext uri="{FF2B5EF4-FFF2-40B4-BE49-F238E27FC236}">
                <a16:creationId xmlns:a16="http://schemas.microsoft.com/office/drawing/2014/main" id="{618DDD53-BB38-4118-BC75-9CE27D49C550}"/>
              </a:ext>
            </a:extLst>
          </p:cNvPr>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latin typeface="Arial" charset="0"/>
              </a:defRPr>
            </a:lvl1pPr>
          </a:lstStyle>
          <a:p>
            <a:pPr>
              <a:defRPr/>
            </a:pPr>
            <a:endParaRPr lang="en-US" dirty="0"/>
          </a:p>
        </p:txBody>
      </p:sp>
      <p:sp>
        <p:nvSpPr>
          <p:cNvPr id="14340" name="Rectangle 4">
            <a:extLst>
              <a:ext uri="{FF2B5EF4-FFF2-40B4-BE49-F238E27FC236}">
                <a16:creationId xmlns:a16="http://schemas.microsoft.com/office/drawing/2014/main" id="{6C03B6F7-B1AE-4118-ABA2-FFEC9B8F0E9C}"/>
              </a:ext>
            </a:extLst>
          </p:cNvPr>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725" name="Rectangle 5">
            <a:extLst>
              <a:ext uri="{FF2B5EF4-FFF2-40B4-BE49-F238E27FC236}">
                <a16:creationId xmlns:a16="http://schemas.microsoft.com/office/drawing/2014/main" id="{646F5356-BDE8-43C1-9587-85323D02B191}"/>
              </a:ext>
            </a:extLst>
          </p:cNvPr>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0726" name="Rectangle 6">
            <a:extLst>
              <a:ext uri="{FF2B5EF4-FFF2-40B4-BE49-F238E27FC236}">
                <a16:creationId xmlns:a16="http://schemas.microsoft.com/office/drawing/2014/main" id="{89912C35-11A9-4DA7-8476-F1823F658CAA}"/>
              </a:ext>
            </a:extLst>
          </p:cNvPr>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smtClean="0">
                <a:latin typeface="Arial" charset="0"/>
              </a:defRPr>
            </a:lvl1pPr>
          </a:lstStyle>
          <a:p>
            <a:pPr>
              <a:defRPr/>
            </a:pPr>
            <a:endParaRPr lang="en-US" dirty="0"/>
          </a:p>
        </p:txBody>
      </p:sp>
      <p:sp>
        <p:nvSpPr>
          <p:cNvPr id="30727" name="Rectangle 7">
            <a:extLst>
              <a:ext uri="{FF2B5EF4-FFF2-40B4-BE49-F238E27FC236}">
                <a16:creationId xmlns:a16="http://schemas.microsoft.com/office/drawing/2014/main" id="{7180ED79-CEC3-4FB9-B511-8597B20A0C10}"/>
              </a:ext>
            </a:extLst>
          </p:cNvPr>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6DEB7EE2-04A2-4FB2-9625-C9C73AC4D32F}" type="slidenum">
              <a:rPr lang="en-US" altLang="en-US"/>
              <a:pPr/>
              <a:t>‹#›</a:t>
            </a:fld>
            <a:endParaRPr lang="en-US" altLang="en-US" dirty="0"/>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www.gov.uk/government/publications/understanding-disabilities-and-impairments-user-profiles/pawel-user-with-aspergers"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odr.dc.gov/book/manual-accommodating-employees-disabilities/types-reasonable-accommodation" TargetMode="External"/><Relationship Id="rId2" Type="http://schemas.openxmlformats.org/officeDocument/2006/relationships/slide" Target="../slides/slide7.xml"/><Relationship Id="rId1" Type="http://schemas.openxmlformats.org/officeDocument/2006/relationships/notesMaster" Target="../notesMasters/notesMaster1.xml"/><Relationship Id="rId5" Type="http://schemas.openxmlformats.org/officeDocument/2006/relationships/hyperlink" Target="https://askjan.org/publications/employers/employers-guide.cfm" TargetMode="External"/><Relationship Id="rId4" Type="http://schemas.openxmlformats.org/officeDocument/2006/relationships/hyperlink" Target="https://odr.dc.gov/book/manual-accommodating-employees-disabilities/when-can-district-deny-accommodation" TargetMode="Externa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northeastada.org/askada/reasonable-accommodations-and-fairness#:~:text=Having%20a%20reasonable%20accommodation%20is,job%2C%20their%20essential%20job%20functions." TargetMode="External"/><Relationship Id="rId2" Type="http://schemas.openxmlformats.org/officeDocument/2006/relationships/slide" Target="../slides/slide8.xml"/><Relationship Id="rId1" Type="http://schemas.openxmlformats.org/officeDocument/2006/relationships/notesMaster" Target="../notesMasters/notesMaster1.xml"/><Relationship Id="rId4" Type="http://schemas.openxmlformats.org/officeDocument/2006/relationships/hyperlink" Target="https://www.dol.gov/agencies/odep/publications/fact-sheets/americans-with-disabilities-act" TargetMode="External"/></Relationships>
</file>

<file path=ppt/notesSlides/_rels/notesSlide9.xml.rels><?xml version="1.0" encoding="UTF-8" standalone="yes"?>
<Relationships xmlns="http://schemas.openxmlformats.org/package/2006/relationships"><Relationship Id="rId8" Type="http://schemas.openxmlformats.org/officeDocument/2006/relationships/hyperlink" Target="https://askjan.org/articles/Undue-Hardship-is-a-Process.cfm" TargetMode="External"/><Relationship Id="rId3" Type="http://schemas.openxmlformats.org/officeDocument/2006/relationships/hyperlink" Target="https://odr.dc.gov/book/manual-accommodating-employees-disabilities/types-reasonable-accommodation" TargetMode="External"/><Relationship Id="rId7" Type="http://schemas.openxmlformats.org/officeDocument/2006/relationships/hyperlink" Target="https://www.eeoc.gov/laws/guidance/enforcement-guidance-reasonable-accommodation-and-undue-hardship-under-ada" TargetMode="External"/><Relationship Id="rId2" Type="http://schemas.openxmlformats.org/officeDocument/2006/relationships/slide" Target="../slides/slide9.xml"/><Relationship Id="rId1" Type="http://schemas.openxmlformats.org/officeDocument/2006/relationships/notesMaster" Target="../notesMasters/notesMaster1.xml"/><Relationship Id="rId6" Type="http://schemas.openxmlformats.org/officeDocument/2006/relationships/hyperlink" Target="https://askjan.org/articles/What-Does-Direct-Threat-Mean-A-Deconstructive-Series-for-ADA-Terminology.cfm" TargetMode="External"/><Relationship Id="rId5" Type="http://schemas.openxmlformats.org/officeDocument/2006/relationships/hyperlink" Target="https://www.nolo.com/legal-encyclopedia/the-direct-threat-defense-under-the-ada.html" TargetMode="External"/><Relationship Id="rId10" Type="http://schemas.openxmlformats.org/officeDocument/2006/relationships/hyperlink" Target="https://stock.adobe.com/images/businessmen-with-laptop-and-stone/133406502?asset_id=133406502" TargetMode="External"/><Relationship Id="rId4" Type="http://schemas.openxmlformats.org/officeDocument/2006/relationships/hyperlink" Target="https://odr.dc.gov/book/manual-accommodating-employees-disabilities/when-can-district-deny-accommodation" TargetMode="External"/><Relationship Id="rId9" Type="http://schemas.openxmlformats.org/officeDocument/2006/relationships/hyperlink" Target="https://pixabay.com/photos/fight-conflict-argument-showdown-2954705/"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a:extLst>
              <a:ext uri="{FF2B5EF4-FFF2-40B4-BE49-F238E27FC236}">
                <a16:creationId xmlns:a16="http://schemas.microsoft.com/office/drawing/2014/main" id="{FA4671F7-4D2C-4B1E-AED7-24676BE8B49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947842D7-C728-4EBD-982B-B8BE79E4DBBE}" type="slidenum">
              <a:rPr lang="en-US" altLang="en-US"/>
              <a:pPr eaLnBrk="1" hangingPunct="1"/>
              <a:t>1</a:t>
            </a:fld>
            <a:endParaRPr lang="en-US" altLang="en-US" dirty="0"/>
          </a:p>
        </p:txBody>
      </p:sp>
      <p:sp>
        <p:nvSpPr>
          <p:cNvPr id="15363" name="Rectangle 2">
            <a:extLst>
              <a:ext uri="{FF2B5EF4-FFF2-40B4-BE49-F238E27FC236}">
                <a16:creationId xmlns:a16="http://schemas.microsoft.com/office/drawing/2014/main" id="{D8E83BD0-7AE4-4323-9047-FC368929C520}"/>
              </a:ext>
            </a:extLst>
          </p:cNvPr>
          <p:cNvSpPr>
            <a:spLocks noGrp="1" noRot="1" noChangeAspect="1" noChangeArrowheads="1" noTextEdit="1"/>
          </p:cNvSpPr>
          <p:nvPr>
            <p:ph type="sldImg"/>
          </p:nvPr>
        </p:nvSpPr>
        <p:spPr>
          <a:ln/>
        </p:spPr>
      </p:sp>
      <p:sp>
        <p:nvSpPr>
          <p:cNvPr id="15364" name="Rectangle 3">
            <a:extLst>
              <a:ext uri="{FF2B5EF4-FFF2-40B4-BE49-F238E27FC236}">
                <a16:creationId xmlns:a16="http://schemas.microsoft.com/office/drawing/2014/main" id="{FDECF5EC-C5EC-4723-8F4F-A75A20018F6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latin typeface="Arial" panose="020B0604020202020204" pitchFamily="34" charset="0"/>
            </a:endParaRPr>
          </a:p>
        </p:txBody>
      </p:sp>
    </p:spTree>
    <p:extLst>
      <p:ext uri="{BB962C8B-B14F-4D97-AF65-F5344CB8AC3E}">
        <p14:creationId xmlns:p14="http://schemas.microsoft.com/office/powerpoint/2010/main" val="19508148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Finding a primary physician</a:t>
            </a:r>
          </a:p>
          <a:p>
            <a:r>
              <a:rPr lang="en-US" dirty="0"/>
              <a:t>- May be able to go ahead and write an accommodation note for some basic accommodations to add some validity to your claim in the eyes of whomever is going to have to approve it.</a:t>
            </a:r>
          </a:p>
          <a:p>
            <a:r>
              <a:rPr lang="en-US" dirty="0"/>
              <a:t>- Could give you breathing room until you can meet a specialist</a:t>
            </a:r>
          </a:p>
          <a:p>
            <a:r>
              <a:rPr lang="en-US" dirty="0"/>
              <a:t>- Might be able to help you better identify the right doctor you need to see for an accommodation.</a:t>
            </a:r>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11</a:t>
            </a:fld>
            <a:endParaRPr lang="en-US" altLang="en-US" dirty="0"/>
          </a:p>
        </p:txBody>
      </p:sp>
    </p:spTree>
    <p:extLst>
      <p:ext uri="{BB962C8B-B14F-4D97-AF65-F5344CB8AC3E}">
        <p14:creationId xmlns:p14="http://schemas.microsoft.com/office/powerpoint/2010/main" val="42196879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Social Model Definition of Disability</a:t>
            </a:r>
            <a:r>
              <a:rPr lang="en-US" dirty="0"/>
              <a:t>:</a:t>
            </a:r>
          </a:p>
          <a:p>
            <a:pPr marL="171450" indent="-171450">
              <a:buFont typeface="Arial" panose="020B0604020202020204" pitchFamily="34" charset="0"/>
              <a:buChar char="•"/>
            </a:pPr>
            <a:r>
              <a:rPr lang="en-US" b="0" i="0" dirty="0">
                <a:solidFill>
                  <a:srgbClr val="000000"/>
                </a:solidFill>
                <a:effectLst/>
                <a:latin typeface="brandon-grotesque"/>
              </a:rPr>
              <a:t>Developed by disability rights activities in the 1970s and 80s.</a:t>
            </a:r>
          </a:p>
          <a:p>
            <a:pPr marL="171450" indent="-171450">
              <a:buFont typeface="Arial" panose="020B0604020202020204" pitchFamily="34" charset="0"/>
              <a:buChar char="•"/>
            </a:pPr>
            <a:r>
              <a:rPr lang="en-US" b="0" i="0" dirty="0">
                <a:solidFill>
                  <a:srgbClr val="000000"/>
                </a:solidFill>
                <a:effectLst/>
                <a:latin typeface="brandon-grotesque"/>
              </a:rPr>
              <a:t>“…views the origins of disability as the mental attitudes and physical structures of society, rather than a medical condition faced by an individual.” – Social Creatures</a:t>
            </a:r>
          </a:p>
          <a:p>
            <a:pPr marL="171450" indent="-171450">
              <a:buFont typeface="Arial" panose="020B0604020202020204" pitchFamily="34" charset="0"/>
              <a:buChar char="•"/>
            </a:pPr>
            <a:r>
              <a:rPr lang="en-US" dirty="0"/>
              <a:t>Source URL: https://www.thesocialcreatures.org/thecreaturetimes/the-social-model-of-disability</a:t>
            </a:r>
          </a:p>
          <a:p>
            <a:pPr marL="171450" indent="-171450">
              <a:buFont typeface="Arial" panose="020B0604020202020204" pitchFamily="34" charset="0"/>
              <a:buChar char="•"/>
            </a:pPr>
            <a:r>
              <a:rPr lang="en-US" dirty="0"/>
              <a:t>The social model essentially says that it is society and the environment in which a person is in that creates barriers for someone when living their daily life more so than a medical condition.</a:t>
            </a:r>
          </a:p>
          <a:p>
            <a:pPr lvl="1"/>
            <a:endParaRPr lang="en-US" sz="1200" b="0" dirty="0">
              <a:solidFill>
                <a:schemeClr val="tx1"/>
              </a:solidFill>
            </a:endParaRPr>
          </a:p>
          <a:p>
            <a:pPr lvl="0"/>
            <a:r>
              <a:rPr lang="en-US" dirty="0"/>
              <a:t>There can be many barriers to anything medical related can involve:</a:t>
            </a:r>
          </a:p>
          <a:p>
            <a:pPr marL="57150" lvl="0" indent="-285750">
              <a:buFont typeface="Arial" panose="020B0604020202020204" pitchFamily="34" charset="0"/>
              <a:buChar char="•"/>
            </a:pPr>
            <a:r>
              <a:rPr lang="en-US" dirty="0"/>
              <a:t>Cost</a:t>
            </a:r>
          </a:p>
          <a:p>
            <a:pPr marL="57150" lvl="0" indent="-285750">
              <a:buFont typeface="Arial" panose="020B0604020202020204" pitchFamily="34" charset="0"/>
              <a:buChar char="•"/>
            </a:pPr>
            <a:r>
              <a:rPr lang="en-US" dirty="0"/>
              <a:t>Unconscious, and often deeply ingrained, bias</a:t>
            </a:r>
          </a:p>
          <a:p>
            <a:pPr marL="57150" lvl="0" indent="-285750">
              <a:buFont typeface="Arial" panose="020B0604020202020204" pitchFamily="34" charset="0"/>
              <a:buChar char="•"/>
            </a:pPr>
            <a:r>
              <a:rPr lang="en-US" dirty="0"/>
              <a:t>Some procedures are not as well covered, if at all, by insurance regardless of how good the insurance is.</a:t>
            </a:r>
          </a:p>
          <a:p>
            <a:pPr marL="57150" lvl="0" indent="-285750">
              <a:buFont typeface="Arial" panose="020B0604020202020204" pitchFamily="34" charset="0"/>
              <a:buChar char="•"/>
            </a:pPr>
            <a:endParaRPr lang="en-US" altLang="en-US" dirty="0"/>
          </a:p>
          <a:p>
            <a:pPr marL="0" indent="0">
              <a:buFont typeface="Arial" panose="020B0604020202020204" pitchFamily="34" charset="0"/>
              <a:buNone/>
            </a:pPr>
            <a:r>
              <a:rPr lang="en-US" altLang="en-US" sz="1200" dirty="0"/>
              <a:t>Minimize how much info is provided to involved parties:</a:t>
            </a:r>
          </a:p>
          <a:p>
            <a:pPr marL="171450" indent="-171450">
              <a:buFont typeface="Arial" panose="020B0604020202020204" pitchFamily="34" charset="0"/>
              <a:buChar char="•"/>
            </a:pPr>
            <a:r>
              <a:rPr lang="en-US" altLang="en-US" sz="1200" dirty="0"/>
              <a:t>Minimizes unconscious bias that may slip in when people know who specifically a user is.</a:t>
            </a:r>
          </a:p>
          <a:p>
            <a:pPr marL="171450" indent="-171450">
              <a:buFont typeface="Arial" panose="020B0604020202020204" pitchFamily="34" charset="0"/>
              <a:buChar char="•"/>
            </a:pPr>
            <a:r>
              <a:rPr lang="en-US" altLang="en-US" sz="1200" dirty="0"/>
              <a:t>Lessens risk of a HIPPA violation or leaking private information a person may not want everyone knowing.</a:t>
            </a:r>
          </a:p>
          <a:p>
            <a:pPr marL="171450" indent="-171450">
              <a:buFont typeface="Arial" panose="020B0604020202020204" pitchFamily="34" charset="0"/>
              <a:buChar char="•"/>
            </a:pPr>
            <a:r>
              <a:rPr lang="en-US" altLang="en-US" sz="1200" dirty="0"/>
              <a:t>Example) The RA department has an employee named is John Doe, he is 32, works as a lead developer, and has vision loss due to a traumatic injury. </a:t>
            </a:r>
          </a:p>
          <a:p>
            <a:pPr marL="628650" lvl="1" indent="-171450">
              <a:buFont typeface="Arial" panose="020B0604020202020204" pitchFamily="34" charset="0"/>
              <a:buChar char="•"/>
            </a:pPr>
            <a:r>
              <a:rPr lang="en-US" altLang="en-US" sz="1200" dirty="0"/>
              <a:t>Since sight loss tends to be a more apparent disability, they may require no medical documentation. However, they may need such details for, for leave or insurance reasons.</a:t>
            </a:r>
          </a:p>
          <a:p>
            <a:pPr marL="628650" lvl="1" indent="-171450">
              <a:buFont typeface="Arial" panose="020B0604020202020204" pitchFamily="34" charset="0"/>
              <a:buChar char="•"/>
            </a:pPr>
            <a:r>
              <a:rPr lang="en-US" altLang="en-US" sz="1200" dirty="0"/>
              <a:t>When RA coordinates with IT to find a solution to help John, they would provide the absolute minimum details necessary for IT to identify a solution.</a:t>
            </a:r>
          </a:p>
          <a:p>
            <a:pPr marL="628650" lvl="1" indent="-171450">
              <a:buFont typeface="Arial" panose="020B0604020202020204" pitchFamily="34" charset="0"/>
              <a:buChar char="•"/>
            </a:pPr>
            <a:r>
              <a:rPr lang="en-US" altLang="en-US" sz="1200" dirty="0"/>
              <a:t>So they may just tell them that they have a developer, who is having trouble using his computer due to sight loss. </a:t>
            </a:r>
          </a:p>
          <a:p>
            <a:pPr marL="628650" lvl="1" indent="-171450">
              <a:buFont typeface="Arial" panose="020B0604020202020204" pitchFamily="34" charset="0"/>
              <a:buChar char="•"/>
            </a:pPr>
            <a:r>
              <a:rPr lang="en-US" altLang="en-US" sz="1200" dirty="0"/>
              <a:t>They might go into more details on exact job duties, applications used, hardware used. Especially since this could help them ID if they already have a solution available.</a:t>
            </a:r>
          </a:p>
          <a:p>
            <a:pPr marL="628650" lvl="1" indent="-171450">
              <a:buFont typeface="Arial" panose="020B0604020202020204" pitchFamily="34" charset="0"/>
              <a:buChar char="•"/>
            </a:pPr>
            <a:r>
              <a:rPr lang="en-US" altLang="en-US" sz="1200" dirty="0"/>
              <a:t>If the user needs to be added to a security group they would then need to share the users ID and/or name. However, beyond that, they would avoid sharing any personal details about the user.</a:t>
            </a:r>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12</a:t>
            </a:fld>
            <a:endParaRPr lang="en-US" altLang="en-US" dirty="0"/>
          </a:p>
        </p:txBody>
      </p:sp>
    </p:spTree>
    <p:extLst>
      <p:ext uri="{BB962C8B-B14F-4D97-AF65-F5344CB8AC3E}">
        <p14:creationId xmlns:p14="http://schemas.microsoft.com/office/powerpoint/2010/main" val="240191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13</a:t>
            </a:fld>
            <a:endParaRPr lang="en-US" altLang="en-US" dirty="0"/>
          </a:p>
        </p:txBody>
      </p:sp>
    </p:spTree>
    <p:extLst>
      <p:ext uri="{BB962C8B-B14F-4D97-AF65-F5344CB8AC3E}">
        <p14:creationId xmlns:p14="http://schemas.microsoft.com/office/powerpoint/2010/main" val="5770642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243A5AC0-459E-4425-91E3-48F0DAB26F16}"/>
              </a:ext>
            </a:extLst>
          </p:cNvPr>
          <p:cNvSpPr>
            <a:spLocks noGrp="1"/>
          </p:cNvSpPr>
          <p:nvPr>
            <p:ph type="body" idx="1"/>
          </p:nvPr>
        </p:nvSpPr>
        <p:spPr/>
        <p:txBody>
          <a:bodyPr/>
          <a:lstStyle/>
          <a:p>
            <a:pPr marL="0" indent="0">
              <a:buFont typeface="Arial" panose="020B0604020202020204" pitchFamily="34" charset="0"/>
              <a:buNone/>
            </a:pPr>
            <a:r>
              <a:rPr lang="en-US" dirty="0"/>
              <a:t>Based the formatting of my Persona is based off the format used by the UK Central Digital &amp; Data Office.</a:t>
            </a:r>
          </a:p>
          <a:p>
            <a:pPr marL="171450" indent="-171450">
              <a:buFont typeface="Arial" panose="020B0604020202020204" pitchFamily="34" charset="0"/>
              <a:buChar char="•"/>
            </a:pPr>
            <a:r>
              <a:rPr lang="en-US" dirty="0"/>
              <a:t>You can view an example persona at the following URL: </a:t>
            </a:r>
            <a:r>
              <a:rPr lang="en-US" dirty="0">
                <a:hlinkClick r:id="rId3"/>
              </a:rPr>
              <a:t>Pawel: user with Asperger's - GOV.UK (www.gov.uk)</a:t>
            </a:r>
            <a:r>
              <a:rPr lang="en-US" dirty="0"/>
              <a:t>  - https://www.gov.uk/government/publications/understanding-disabilities-and-impairments-user-profiles/pawel-user-with-aspergers</a:t>
            </a:r>
          </a:p>
        </p:txBody>
      </p:sp>
    </p:spTree>
    <p:extLst>
      <p:ext uri="{BB962C8B-B14F-4D97-AF65-F5344CB8AC3E}">
        <p14:creationId xmlns:p14="http://schemas.microsoft.com/office/powerpoint/2010/main" val="30144607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243A5AC0-459E-4425-91E3-48F0DAB26F16}"/>
              </a:ext>
            </a:extLst>
          </p:cNvPr>
          <p:cNvSpPr>
            <a:spLocks noGrp="1"/>
          </p:cNvSpPr>
          <p:nvPr>
            <p:ph type="body" idx="1"/>
          </p:nvPr>
        </p:nvSpPr>
        <p:spPr/>
        <p:txBody>
          <a:bodyPr/>
          <a:lstStyle/>
          <a:p>
            <a:pPr marL="171450" indent="-171450">
              <a:buFont typeface="Arial" panose="020B0604020202020204" pitchFamily="34" charset="0"/>
              <a:buChar char="•"/>
            </a:pPr>
            <a:endParaRPr lang="en-US" dirty="0"/>
          </a:p>
        </p:txBody>
      </p:sp>
    </p:spTree>
    <p:extLst>
      <p:ext uri="{BB962C8B-B14F-4D97-AF65-F5344CB8AC3E}">
        <p14:creationId xmlns:p14="http://schemas.microsoft.com/office/powerpoint/2010/main" val="35418023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17</a:t>
            </a:fld>
            <a:endParaRPr lang="en-US" altLang="en-US" dirty="0"/>
          </a:p>
        </p:txBody>
      </p:sp>
    </p:spTree>
    <p:extLst>
      <p:ext uri="{BB962C8B-B14F-4D97-AF65-F5344CB8AC3E}">
        <p14:creationId xmlns:p14="http://schemas.microsoft.com/office/powerpoint/2010/main" val="24767299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18</a:t>
            </a:fld>
            <a:endParaRPr lang="en-US" altLang="en-US" dirty="0"/>
          </a:p>
        </p:txBody>
      </p:sp>
    </p:spTree>
    <p:extLst>
      <p:ext uri="{BB962C8B-B14F-4D97-AF65-F5344CB8AC3E}">
        <p14:creationId xmlns:p14="http://schemas.microsoft.com/office/powerpoint/2010/main" val="11804399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19</a:t>
            </a:fld>
            <a:endParaRPr lang="en-US" altLang="en-US" dirty="0"/>
          </a:p>
        </p:txBody>
      </p:sp>
    </p:spTree>
    <p:extLst>
      <p:ext uri="{BB962C8B-B14F-4D97-AF65-F5344CB8AC3E}">
        <p14:creationId xmlns:p14="http://schemas.microsoft.com/office/powerpoint/2010/main" val="40952882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2</a:t>
            </a:fld>
            <a:endParaRPr lang="en-US" altLang="en-US" dirty="0"/>
          </a:p>
        </p:txBody>
      </p:sp>
    </p:spTree>
    <p:extLst>
      <p:ext uri="{BB962C8B-B14F-4D97-AF65-F5344CB8AC3E}">
        <p14:creationId xmlns:p14="http://schemas.microsoft.com/office/powerpoint/2010/main" val="7970353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3</a:t>
            </a:fld>
            <a:endParaRPr lang="en-US" altLang="en-US" dirty="0"/>
          </a:p>
        </p:txBody>
      </p:sp>
    </p:spTree>
    <p:extLst>
      <p:ext uri="{BB962C8B-B14F-4D97-AF65-F5344CB8AC3E}">
        <p14:creationId xmlns:p14="http://schemas.microsoft.com/office/powerpoint/2010/main" val="39584214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243A5AC0-459E-4425-91E3-48F0DAB26F16}"/>
              </a:ext>
            </a:extLst>
          </p:cNvPr>
          <p:cNvSpPr>
            <a:spLocks noGrp="1"/>
          </p:cNvSpPr>
          <p:nvPr>
            <p:ph type="body" idx="1"/>
          </p:nvPr>
        </p:nvSpPr>
        <p:spPr/>
        <p:txBody>
          <a:bodyPr/>
          <a:lstStyle/>
          <a:p>
            <a:r>
              <a:rPr lang="en-US" dirty="0"/>
              <a:t>Image source: Erissa Duvall’s cat Nibbler</a:t>
            </a:r>
          </a:p>
        </p:txBody>
      </p:sp>
    </p:spTree>
    <p:extLst>
      <p:ext uri="{BB962C8B-B14F-4D97-AF65-F5344CB8AC3E}">
        <p14:creationId xmlns:p14="http://schemas.microsoft.com/office/powerpoint/2010/main" val="7562753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243A5AC0-459E-4425-91E3-48F0DAB26F16}"/>
              </a:ext>
            </a:extLst>
          </p:cNvPr>
          <p:cNvSpPr>
            <a:spLocks noGrp="1"/>
          </p:cNvSpPr>
          <p:nvPr>
            <p:ph type="body" idx="1"/>
          </p:nvPr>
        </p:nvSpPr>
        <p:spPr/>
        <p:txBody>
          <a:bodyPr/>
          <a:lstStyle/>
          <a:p>
            <a:pPr marL="171450" indent="-171450">
              <a:buFont typeface="Arial" panose="020B0604020202020204" pitchFamily="34" charset="0"/>
              <a:buChar char="•"/>
            </a:pPr>
            <a:r>
              <a:rPr lang="en-US" dirty="0"/>
              <a:t>Image sourced from Critical Successes and Critical Failures from 1 to 20 in D&amp;D – </a:t>
            </a:r>
            <a:r>
              <a:rPr lang="en-US" dirty="0" err="1"/>
              <a:t>Nerdarchy</a:t>
            </a:r>
            <a:endParaRPr lang="en-US" dirty="0"/>
          </a:p>
          <a:p>
            <a:pPr marL="628650" lvl="1" indent="-171450">
              <a:buFont typeface="Arial" panose="020B0604020202020204" pitchFamily="34" charset="0"/>
              <a:buChar char="•"/>
            </a:pPr>
            <a:r>
              <a:rPr lang="en-US" dirty="0"/>
              <a:t>Image Source URL: https://nerdarchy.com/critical-successes-and-critical-failures-from-1-to-20-in-dd/</a:t>
            </a:r>
          </a:p>
          <a:p>
            <a:pPr marL="628650" lvl="1" indent="-171450">
              <a:buFont typeface="Arial" panose="020B0604020202020204" pitchFamily="34" charset="0"/>
              <a:buChar char="•"/>
            </a:pPr>
            <a:endParaRPr lang="en-US" dirty="0"/>
          </a:p>
          <a:p>
            <a:pPr marL="0" lvl="0" indent="0">
              <a:buFont typeface="Arial" panose="020B0604020202020204" pitchFamily="34" charset="0"/>
              <a:buNone/>
            </a:pPr>
            <a:r>
              <a:rPr lang="en-US" b="1" dirty="0"/>
              <a:t>ADA notes from ADA.gov</a:t>
            </a:r>
            <a:r>
              <a:rPr lang="en-US" dirty="0"/>
              <a:t>:</a:t>
            </a:r>
          </a:p>
          <a:p>
            <a:pPr marL="171450" indent="-171450" algn="l">
              <a:buFont typeface="Arial" panose="020B0604020202020204" pitchFamily="34" charset="0"/>
              <a:buChar char="•"/>
            </a:pPr>
            <a:r>
              <a:rPr lang="en-US" b="0" i="0" dirty="0">
                <a:solidFill>
                  <a:srgbClr val="2E2E2A"/>
                </a:solidFill>
                <a:effectLst/>
                <a:latin typeface="Public Sans Web"/>
              </a:rPr>
              <a:t>The ADA prohibits discrimination on the basis of disability in employment, State and local government, public accommodations, commercial facilities, transportation, and telecommunications. It also applies to the United States Congress.</a:t>
            </a:r>
          </a:p>
          <a:p>
            <a:pPr marL="171450" indent="-171450" algn="l">
              <a:buFont typeface="Arial" panose="020B0604020202020204" pitchFamily="34" charset="0"/>
              <a:buChar char="•"/>
            </a:pPr>
            <a:r>
              <a:rPr lang="en-US" b="0" i="0" dirty="0">
                <a:solidFill>
                  <a:srgbClr val="2E2E2A"/>
                </a:solidFill>
                <a:effectLst/>
                <a:latin typeface="Public Sans Web"/>
              </a:rPr>
              <a:t>To be protected by the ADA, one must have a disability or have a relationship or association with an individual with a disability. An individual with a disability is defined by the ADA as a person who has a physical or mental impairment that substantially limits one or more major life activities, a person who has a history or record of such an impairment, or a person who is perceived by others as having such an impairment. The ADA does not specifically name all of the impairments that are covered.</a:t>
            </a:r>
          </a:p>
          <a:p>
            <a:pPr marL="171450" indent="-171450" algn="l">
              <a:buFont typeface="Arial" panose="020B0604020202020204" pitchFamily="34" charset="0"/>
              <a:buChar char="•"/>
            </a:pPr>
            <a:r>
              <a:rPr lang="en-US" b="0" i="0" dirty="0">
                <a:solidFill>
                  <a:srgbClr val="2E2E2A"/>
                </a:solidFill>
                <a:effectLst/>
                <a:latin typeface="Public Sans Web"/>
              </a:rPr>
              <a:t>ADA is divided up into multiple sections aka Title:</a:t>
            </a:r>
          </a:p>
          <a:p>
            <a:pPr marL="628650" lvl="1" indent="-171450" algn="l">
              <a:buFont typeface="Arial" panose="020B0604020202020204" pitchFamily="34" charset="0"/>
              <a:buChar char="•"/>
            </a:pPr>
            <a:r>
              <a:rPr lang="en-US" b="0" i="0" dirty="0">
                <a:solidFill>
                  <a:srgbClr val="2E2E2A"/>
                </a:solidFill>
                <a:effectLst/>
                <a:latin typeface="Public Sans Web"/>
              </a:rPr>
              <a:t>Employment</a:t>
            </a:r>
          </a:p>
          <a:p>
            <a:pPr marL="628650" lvl="1" indent="-171450" algn="l">
              <a:buFont typeface="Arial" panose="020B0604020202020204" pitchFamily="34" charset="0"/>
              <a:buChar char="•"/>
            </a:pPr>
            <a:r>
              <a:rPr lang="en-US" b="0" i="0" dirty="0">
                <a:solidFill>
                  <a:srgbClr val="2E2E2A"/>
                </a:solidFill>
                <a:effectLst/>
                <a:latin typeface="Public Sans Web"/>
              </a:rPr>
              <a:t>State &amp; Local Gov Activities</a:t>
            </a:r>
          </a:p>
          <a:p>
            <a:pPr marL="628650" lvl="1" indent="-171450" algn="l">
              <a:buFont typeface="Arial" panose="020B0604020202020204" pitchFamily="34" charset="0"/>
              <a:buChar char="•"/>
            </a:pPr>
            <a:r>
              <a:rPr lang="en-US" b="0" i="0" dirty="0">
                <a:solidFill>
                  <a:srgbClr val="2E2E2A"/>
                </a:solidFill>
                <a:effectLst/>
                <a:latin typeface="Public Sans Web"/>
              </a:rPr>
              <a:t>Public Transit</a:t>
            </a:r>
          </a:p>
          <a:p>
            <a:pPr marL="628650" lvl="1" indent="-171450" algn="l">
              <a:buFont typeface="Arial" panose="020B0604020202020204" pitchFamily="34" charset="0"/>
              <a:buChar char="•"/>
            </a:pPr>
            <a:r>
              <a:rPr lang="en-US" b="0" i="0" dirty="0">
                <a:solidFill>
                  <a:srgbClr val="2E2E2A"/>
                </a:solidFill>
                <a:effectLst/>
                <a:latin typeface="Public Sans Web"/>
              </a:rPr>
              <a:t>Public Accommodations</a:t>
            </a:r>
          </a:p>
          <a:p>
            <a:pPr marL="628650" lvl="1" indent="-171450" algn="l">
              <a:buFont typeface="Arial" panose="020B0604020202020204" pitchFamily="34" charset="0"/>
              <a:buChar char="•"/>
            </a:pPr>
            <a:r>
              <a:rPr lang="en-US" b="0" i="0" dirty="0">
                <a:solidFill>
                  <a:srgbClr val="2E2E2A"/>
                </a:solidFill>
                <a:effectLst/>
                <a:latin typeface="Public Sans Web"/>
              </a:rPr>
              <a:t>Telecommunications Relay Services</a:t>
            </a:r>
          </a:p>
          <a:p>
            <a:pPr marL="171450" lvl="0" indent="-171450" algn="l">
              <a:buFont typeface="Arial" panose="020B0604020202020204" pitchFamily="34" charset="0"/>
              <a:buChar char="•"/>
            </a:pPr>
            <a:r>
              <a:rPr lang="en-US" b="0" i="0" dirty="0">
                <a:solidFill>
                  <a:srgbClr val="2E2E2A"/>
                </a:solidFill>
                <a:effectLst/>
                <a:latin typeface="Public Sans Web"/>
              </a:rPr>
              <a:t>There are also other pieces of Disability Rights legislation that you can learn more about at the following ADA.gov URL: https://www.ada.gov/resources/disability-rights-guide/</a:t>
            </a:r>
          </a:p>
          <a:p>
            <a:pPr marL="171450" lvl="0" indent="-171450" algn="l">
              <a:buFont typeface="Arial" panose="020B0604020202020204" pitchFamily="34" charset="0"/>
              <a:buChar char="•"/>
            </a:pPr>
            <a:r>
              <a:rPr lang="en-US" b="0" i="0" dirty="0">
                <a:solidFill>
                  <a:srgbClr val="2E2E2A"/>
                </a:solidFill>
                <a:effectLst/>
                <a:latin typeface="Public Sans Web"/>
              </a:rPr>
              <a:t>Some of these pieces of legislation include:</a:t>
            </a:r>
          </a:p>
          <a:p>
            <a:pPr marL="628650" lvl="1" indent="-171450" algn="l">
              <a:buFont typeface="Arial" panose="020B0604020202020204" pitchFamily="34" charset="0"/>
              <a:buChar char="•"/>
            </a:pPr>
            <a:r>
              <a:rPr lang="en-US" b="0" i="0" dirty="0">
                <a:solidFill>
                  <a:srgbClr val="2E2E2A"/>
                </a:solidFill>
                <a:effectLst/>
                <a:latin typeface="Public Sans Web"/>
              </a:rPr>
              <a:t>Telecommunications Act</a:t>
            </a:r>
          </a:p>
          <a:p>
            <a:pPr marL="628650" lvl="1" indent="-171450" algn="l">
              <a:buFont typeface="Arial" panose="020B0604020202020204" pitchFamily="34" charset="0"/>
              <a:buChar char="•"/>
            </a:pPr>
            <a:r>
              <a:rPr lang="en-US" b="0" i="0" dirty="0">
                <a:solidFill>
                  <a:srgbClr val="2E2E2A"/>
                </a:solidFill>
                <a:effectLst/>
                <a:latin typeface="Public Sans Web"/>
              </a:rPr>
              <a:t>Fair Housing Act</a:t>
            </a:r>
          </a:p>
          <a:p>
            <a:pPr marL="628650" lvl="1" indent="-171450" algn="l">
              <a:buFont typeface="Arial" panose="020B0604020202020204" pitchFamily="34" charset="0"/>
              <a:buChar char="•"/>
            </a:pPr>
            <a:r>
              <a:rPr lang="en-US" b="0" i="0" dirty="0">
                <a:solidFill>
                  <a:srgbClr val="2E2E2A"/>
                </a:solidFill>
                <a:effectLst/>
                <a:latin typeface="Public Sans Web"/>
              </a:rPr>
              <a:t>Air Carrier Access Act</a:t>
            </a:r>
          </a:p>
          <a:p>
            <a:pPr marL="628650" lvl="1" indent="-171450" algn="l">
              <a:buFont typeface="Arial" panose="020B0604020202020204" pitchFamily="34" charset="0"/>
              <a:buChar char="•"/>
            </a:pPr>
            <a:r>
              <a:rPr lang="en-US" b="0" i="0" dirty="0">
                <a:solidFill>
                  <a:srgbClr val="2E2E2A"/>
                </a:solidFill>
                <a:effectLst/>
                <a:latin typeface="Public Sans Web"/>
              </a:rPr>
              <a:t>Voting Accessibility for the Elderly &amp; Handicapped Act</a:t>
            </a:r>
          </a:p>
          <a:p>
            <a:pPr marL="628650" lvl="1" indent="-171450" algn="l">
              <a:buFont typeface="Arial" panose="020B0604020202020204" pitchFamily="34" charset="0"/>
              <a:buChar char="•"/>
            </a:pPr>
            <a:r>
              <a:rPr lang="en-US" b="0" i="0" dirty="0">
                <a:solidFill>
                  <a:srgbClr val="2E2E2A"/>
                </a:solidFill>
                <a:effectLst/>
                <a:latin typeface="Public Sans Web"/>
              </a:rPr>
              <a:t>National Voter Registration Act</a:t>
            </a:r>
          </a:p>
          <a:p>
            <a:pPr marL="628650" lvl="1" indent="-171450" algn="l">
              <a:buFont typeface="Arial" panose="020B0604020202020204" pitchFamily="34" charset="0"/>
              <a:buChar char="•"/>
            </a:pPr>
            <a:r>
              <a:rPr lang="en-US" b="0" i="0" dirty="0">
                <a:solidFill>
                  <a:srgbClr val="2E2E2A"/>
                </a:solidFill>
                <a:effectLst/>
                <a:latin typeface="Public Sans Web"/>
              </a:rPr>
              <a:t>Civil Rights of Institutionalized Persons Act</a:t>
            </a:r>
          </a:p>
          <a:p>
            <a:pPr marL="628650" lvl="1" indent="-171450" algn="l">
              <a:buFont typeface="Arial" panose="020B0604020202020204" pitchFamily="34" charset="0"/>
              <a:buChar char="•"/>
            </a:pPr>
            <a:r>
              <a:rPr lang="en-US" b="0" i="0" dirty="0">
                <a:solidFill>
                  <a:srgbClr val="2E2E2A"/>
                </a:solidFill>
                <a:effectLst/>
                <a:latin typeface="Public Sans Web"/>
              </a:rPr>
              <a:t>Individuals with Disabilities Education Act</a:t>
            </a:r>
          </a:p>
          <a:p>
            <a:pPr marL="628650" lvl="1" indent="-171450" algn="l">
              <a:buFont typeface="Arial" panose="020B0604020202020204" pitchFamily="34" charset="0"/>
              <a:buChar char="•"/>
            </a:pPr>
            <a:r>
              <a:rPr lang="en-US" b="0" i="0" dirty="0">
                <a:solidFill>
                  <a:srgbClr val="2E2E2A"/>
                </a:solidFill>
                <a:effectLst/>
                <a:latin typeface="Public Sans Web"/>
              </a:rPr>
              <a:t>Rehabilitation Act of 1973</a:t>
            </a:r>
          </a:p>
        </p:txBody>
      </p:sp>
    </p:spTree>
    <p:extLst>
      <p:ext uri="{BB962C8B-B14F-4D97-AF65-F5344CB8AC3E}">
        <p14:creationId xmlns:p14="http://schemas.microsoft.com/office/powerpoint/2010/main" val="42629561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6</a:t>
            </a:fld>
            <a:endParaRPr lang="en-US" altLang="en-US" dirty="0"/>
          </a:p>
        </p:txBody>
      </p:sp>
    </p:spTree>
    <p:extLst>
      <p:ext uri="{BB962C8B-B14F-4D97-AF65-F5344CB8AC3E}">
        <p14:creationId xmlns:p14="http://schemas.microsoft.com/office/powerpoint/2010/main" val="16322788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243A5AC0-459E-4425-91E3-48F0DAB26F16}"/>
              </a:ext>
            </a:extLst>
          </p:cNvPr>
          <p:cNvSpPr>
            <a:spLocks noGrp="1"/>
          </p:cNvSpPr>
          <p:nvPr>
            <p:ph type="body" idx="1"/>
          </p:nvPr>
        </p:nvSpPr>
        <p:spPr/>
        <p:txBody>
          <a:bodyPr/>
          <a:lstStyle/>
          <a:p>
            <a:pPr marL="0" indent="0">
              <a:buFont typeface="Arial" panose="020B0604020202020204" pitchFamily="34" charset="0"/>
              <a:buNone/>
            </a:pPr>
            <a:r>
              <a:rPr lang="en-US" dirty="0"/>
              <a:t>Information sourced from the Washington DC Office of Disability Rights:</a:t>
            </a:r>
          </a:p>
          <a:p>
            <a:pPr marL="171450" lvl="0" indent="-171450">
              <a:buFont typeface="Arial" panose="020B0604020202020204" pitchFamily="34" charset="0"/>
              <a:buChar char="•"/>
            </a:pPr>
            <a:r>
              <a:rPr lang="en-US" b="1" u="none" dirty="0">
                <a:hlinkClick r:id="rId3"/>
              </a:rPr>
              <a:t>Types of Reasonable Accommodation | </a:t>
            </a:r>
            <a:r>
              <a:rPr lang="en-US" b="1" u="none" dirty="0" err="1">
                <a:hlinkClick r:id="rId3"/>
              </a:rPr>
              <a:t>odr</a:t>
            </a:r>
            <a:r>
              <a:rPr lang="en-US" b="1" u="none" dirty="0">
                <a:hlinkClick r:id="rId3"/>
              </a:rPr>
              <a:t> (dc.gov)</a:t>
            </a:r>
            <a:r>
              <a:rPr lang="en-US" b="1" u="none" dirty="0"/>
              <a:t> - </a:t>
            </a:r>
            <a:r>
              <a:rPr lang="en-US" b="0" u="none" dirty="0"/>
              <a:t>https://odr.dc.gov/book/manual-accommodating-employees-disabilities/types-reasonable-accommodation</a:t>
            </a:r>
          </a:p>
          <a:p>
            <a:pPr marL="171450" lvl="0" indent="-171450">
              <a:buFont typeface="Arial" panose="020B0604020202020204" pitchFamily="34" charset="0"/>
              <a:buChar char="•"/>
            </a:pPr>
            <a:r>
              <a:rPr lang="en-US" b="1" u="none" dirty="0">
                <a:hlinkClick r:id="rId4"/>
              </a:rPr>
              <a:t>When Can the District Deny an Accommodation? | </a:t>
            </a:r>
            <a:r>
              <a:rPr lang="en-US" b="1" u="none" dirty="0" err="1">
                <a:hlinkClick r:id="rId4"/>
              </a:rPr>
              <a:t>odr</a:t>
            </a:r>
            <a:r>
              <a:rPr lang="en-US" b="1" u="none" dirty="0">
                <a:hlinkClick r:id="rId4"/>
              </a:rPr>
              <a:t> (dc.gov)</a:t>
            </a:r>
            <a:r>
              <a:rPr lang="en-US" b="1" u="none" dirty="0"/>
              <a:t> </a:t>
            </a:r>
            <a:r>
              <a:rPr lang="en-US" dirty="0"/>
              <a:t>- https://odr.dc.gov/book/manual-accommodating-employees-disabilities/when-can-district-deny-accommodation</a:t>
            </a:r>
          </a:p>
          <a:p>
            <a:pPr marL="171450" lvl="0" indent="-171450">
              <a:buFont typeface="Arial" panose="020B0604020202020204" pitchFamily="34" charset="0"/>
              <a:buChar char="•"/>
            </a:pPr>
            <a:endParaRPr lang="en-US" dirty="0"/>
          </a:p>
          <a:p>
            <a:pPr marL="0" lvl="0" indent="0">
              <a:buFont typeface="Arial" panose="020B0604020202020204" pitchFamily="34" charset="0"/>
              <a:buNone/>
            </a:pPr>
            <a:r>
              <a:rPr lang="en-US" b="1" dirty="0"/>
              <a:t>Job Accommodation Network (JAN) Article</a:t>
            </a:r>
            <a:r>
              <a:rPr lang="en-US" dirty="0"/>
              <a:t>: </a:t>
            </a:r>
            <a:r>
              <a:rPr lang="en-US" dirty="0">
                <a:hlinkClick r:id="rId5"/>
              </a:rPr>
              <a:t>Employers' Practical Guide to Reasonable Accommodation Under the Americans with Disabilities Act (ADA)</a:t>
            </a:r>
            <a:r>
              <a:rPr lang="en-US" dirty="0"/>
              <a:t> - https://askjan.org/publications/employers/employers-guide.cfm</a:t>
            </a:r>
          </a:p>
          <a:p>
            <a:pPr marL="628650" lvl="1" indent="-171450">
              <a:buFont typeface="Arial" panose="020B0604020202020204" pitchFamily="34" charset="0"/>
              <a:buChar char="•"/>
            </a:pPr>
            <a:endParaRPr lang="en-US" dirty="0"/>
          </a:p>
          <a:p>
            <a:pPr marL="0" lvl="0" indent="0">
              <a:buFont typeface="Arial" panose="020B0604020202020204" pitchFamily="34" charset="0"/>
              <a:buNone/>
            </a:pPr>
            <a:r>
              <a:rPr lang="en-US" dirty="0"/>
              <a:t>Type definitions listed on the DC site:</a:t>
            </a:r>
          </a:p>
          <a:p>
            <a:pPr marL="171450" indent="-171450" algn="l" fontAlgn="base">
              <a:buFont typeface="Arial" panose="020B0604020202020204" pitchFamily="34" charset="0"/>
              <a:buChar char="•"/>
            </a:pPr>
            <a:r>
              <a:rPr lang="en-US" b="1" i="0" dirty="0">
                <a:solidFill>
                  <a:srgbClr val="444444"/>
                </a:solidFill>
                <a:effectLst/>
                <a:latin typeface="Roboto-Regular"/>
              </a:rPr>
              <a:t>No-tech</a:t>
            </a:r>
            <a:r>
              <a:rPr lang="en-US" b="0" i="0" dirty="0">
                <a:solidFill>
                  <a:srgbClr val="444444"/>
                </a:solidFill>
                <a:effectLst/>
                <a:latin typeface="Roboto-Regular"/>
              </a:rPr>
              <a:t>: An accommodation costs little or no money…just time, support and creativity (e.g., additional preparation time for an individual, or a color-coded filing system).</a:t>
            </a:r>
          </a:p>
          <a:p>
            <a:pPr marL="171450" indent="-171450" algn="l" fontAlgn="base">
              <a:buFont typeface="Arial" panose="020B0604020202020204" pitchFamily="34" charset="0"/>
              <a:buChar char="•"/>
            </a:pPr>
            <a:r>
              <a:rPr lang="en-US" b="1" i="0" dirty="0">
                <a:solidFill>
                  <a:srgbClr val="444444"/>
                </a:solidFill>
                <a:effectLst/>
                <a:latin typeface="Roboto-Regular"/>
              </a:rPr>
              <a:t>Low-tech</a:t>
            </a:r>
            <a:r>
              <a:rPr lang="en-US" b="0" i="0" dirty="0">
                <a:solidFill>
                  <a:srgbClr val="444444"/>
                </a:solidFill>
                <a:effectLst/>
                <a:latin typeface="Roboto-Regular"/>
              </a:rPr>
              <a:t>: Any accommodation that is technologically simple or unsophisticated, and readily available in most offices (e.g., replacing a doorknob with an accessible door handle, providing a magnifier).</a:t>
            </a:r>
          </a:p>
          <a:p>
            <a:pPr marL="171450" indent="-171450" algn="l" fontAlgn="base">
              <a:buFont typeface="Arial" panose="020B0604020202020204" pitchFamily="34" charset="0"/>
              <a:buChar char="•"/>
            </a:pPr>
            <a:r>
              <a:rPr lang="en-US" b="1" i="0" dirty="0">
                <a:solidFill>
                  <a:srgbClr val="444444"/>
                </a:solidFill>
                <a:effectLst/>
                <a:latin typeface="Roboto-Regular"/>
              </a:rPr>
              <a:t>High-tech</a:t>
            </a:r>
            <a:r>
              <a:rPr lang="en-US" b="0" i="0" dirty="0">
                <a:solidFill>
                  <a:srgbClr val="444444"/>
                </a:solidFill>
                <a:effectLst/>
                <a:latin typeface="Roboto-Regular"/>
              </a:rPr>
              <a:t>: Any accommodation that uses advanced or sophisticated devices (e.g., screen reading software with synthesized speech).</a:t>
            </a:r>
          </a:p>
          <a:p>
            <a:pPr marL="171450" indent="-171450" algn="l" fontAlgn="base">
              <a:buFont typeface="Arial" panose="020B0604020202020204" pitchFamily="34" charset="0"/>
              <a:buChar char="•"/>
            </a:pPr>
            <a:endParaRPr lang="en-US" b="0" i="0" dirty="0">
              <a:solidFill>
                <a:srgbClr val="444444"/>
              </a:solidFill>
              <a:effectLst/>
              <a:latin typeface="Roboto-Regular"/>
            </a:endParaRPr>
          </a:p>
          <a:p>
            <a:pPr marL="0" indent="0" algn="l" fontAlgn="base">
              <a:buFont typeface="Arial" panose="020B0604020202020204" pitchFamily="34" charset="0"/>
              <a:buNone/>
            </a:pPr>
            <a:r>
              <a:rPr lang="en-US" b="0" i="0" dirty="0">
                <a:solidFill>
                  <a:srgbClr val="444444"/>
                </a:solidFill>
                <a:effectLst/>
                <a:latin typeface="Roboto-Regular"/>
              </a:rPr>
              <a:t>Doorknob image sourced from Lauren Brinson’s Oregon State blog, but she included that it is an i</a:t>
            </a:r>
            <a:r>
              <a:rPr lang="en-US" b="0" i="0" dirty="0">
                <a:solidFill>
                  <a:srgbClr val="220E10"/>
                </a:solidFill>
                <a:effectLst/>
                <a:latin typeface="Source Sans Pro" panose="020B0503030403020204" pitchFamily="34" charset="0"/>
              </a:rPr>
              <a:t>mage of Sammons Preston Rubber Doorknob Extension, an adapter for round doorknobs. The blog </a:t>
            </a:r>
            <a:r>
              <a:rPr lang="en-US" b="0" i="0" dirty="0" err="1">
                <a:solidFill>
                  <a:srgbClr val="220E10"/>
                </a:solidFill>
                <a:effectLst/>
                <a:latin typeface="Source Sans Pro" panose="020B0503030403020204" pitchFamily="34" charset="0"/>
              </a:rPr>
              <a:t>url</a:t>
            </a:r>
            <a:r>
              <a:rPr lang="en-US" b="0" i="0" dirty="0">
                <a:solidFill>
                  <a:srgbClr val="220E10"/>
                </a:solidFill>
                <a:effectLst/>
                <a:latin typeface="Source Sans Pro" panose="020B0503030403020204" pitchFamily="34" charset="0"/>
              </a:rPr>
              <a:t> is: https://blogs.oregonstate.edu/laurelbrinsondesign/2021/02/28/accessible-doorknobs-are-the-hill-im-choosing-to-die-on/</a:t>
            </a:r>
          </a:p>
          <a:p>
            <a:pPr marL="0" indent="0" algn="l" fontAlgn="base">
              <a:buFont typeface="Arial" panose="020B0604020202020204" pitchFamily="34" charset="0"/>
              <a:buNone/>
            </a:pPr>
            <a:endParaRPr lang="en-US" b="0" i="0" dirty="0">
              <a:solidFill>
                <a:srgbClr val="220E10"/>
              </a:solidFill>
              <a:effectLst/>
              <a:latin typeface="Source Sans Pro" panose="020B0503030403020204" pitchFamily="34" charset="0"/>
            </a:endParaRPr>
          </a:p>
          <a:p>
            <a:pPr marL="0" indent="0" algn="l" fontAlgn="base">
              <a:buFont typeface="Arial" panose="020B0604020202020204" pitchFamily="34" charset="0"/>
              <a:buNone/>
            </a:pPr>
            <a:r>
              <a:rPr lang="en-US" b="0" i="0" dirty="0">
                <a:solidFill>
                  <a:srgbClr val="220E10"/>
                </a:solidFill>
                <a:effectLst/>
                <a:latin typeface="Source Sans Pro" panose="020B0503030403020204" pitchFamily="34" charset="0"/>
              </a:rPr>
              <a:t>Image of a female screen reader user from </a:t>
            </a:r>
            <a:r>
              <a:rPr lang="en-US" b="0" i="0" dirty="0" err="1">
                <a:solidFill>
                  <a:srgbClr val="220E10"/>
                </a:solidFill>
                <a:effectLst/>
                <a:latin typeface="Source Sans Pro" panose="020B0503030403020204" pitchFamily="34" charset="0"/>
              </a:rPr>
              <a:t>TPGi</a:t>
            </a:r>
            <a:r>
              <a:rPr lang="en-US" b="0" i="0" dirty="0">
                <a:solidFill>
                  <a:srgbClr val="220E10"/>
                </a:solidFill>
                <a:effectLst/>
                <a:latin typeface="Source Sans Pro" panose="020B0503030403020204" pitchFamily="34" charset="0"/>
              </a:rPr>
              <a:t>. </a:t>
            </a:r>
            <a:r>
              <a:rPr lang="en-US" b="0" i="0" dirty="0" err="1">
                <a:solidFill>
                  <a:srgbClr val="220E10"/>
                </a:solidFill>
                <a:effectLst/>
                <a:latin typeface="Source Sans Pro" panose="020B0503030403020204" pitchFamily="34" charset="0"/>
              </a:rPr>
              <a:t>TPGi</a:t>
            </a:r>
            <a:r>
              <a:rPr lang="en-US" b="0" i="0" dirty="0">
                <a:solidFill>
                  <a:srgbClr val="220E10"/>
                </a:solidFill>
                <a:effectLst/>
                <a:latin typeface="Source Sans Pro" panose="020B0503030403020204" pitchFamily="34" charset="0"/>
              </a:rPr>
              <a:t> </a:t>
            </a:r>
            <a:r>
              <a:rPr lang="en-US" b="0" i="0" dirty="0" err="1">
                <a:solidFill>
                  <a:srgbClr val="220E10"/>
                </a:solidFill>
                <a:effectLst/>
                <a:latin typeface="Source Sans Pro" panose="020B0503030403020204" pitchFamily="34" charset="0"/>
              </a:rPr>
              <a:t>url</a:t>
            </a:r>
            <a:r>
              <a:rPr lang="en-US" b="0" i="0" dirty="0">
                <a:solidFill>
                  <a:srgbClr val="220E10"/>
                </a:solidFill>
                <a:effectLst/>
                <a:latin typeface="Source Sans Pro" panose="020B0503030403020204" pitchFamily="34" charset="0"/>
              </a:rPr>
              <a:t> is https://www.tpgi.com/what-is-a-screen-reader-and-why-are-they-important/.</a:t>
            </a:r>
          </a:p>
          <a:p>
            <a:pPr marL="0" indent="0" algn="l" fontAlgn="base">
              <a:buFont typeface="Arial" panose="020B0604020202020204" pitchFamily="34" charset="0"/>
              <a:buNone/>
            </a:pPr>
            <a:endParaRPr lang="en-US" b="0" i="0" dirty="0">
              <a:solidFill>
                <a:srgbClr val="220E10"/>
              </a:solidFill>
              <a:effectLst/>
              <a:latin typeface="Source Sans Pro" panose="020B0503030403020204" pitchFamily="34" charset="0"/>
            </a:endParaRPr>
          </a:p>
          <a:p>
            <a:pPr marL="0" indent="0" algn="l" fontAlgn="base">
              <a:buFont typeface="Arial" panose="020B0604020202020204" pitchFamily="34" charset="0"/>
              <a:buNone/>
            </a:pPr>
            <a:r>
              <a:rPr lang="en-US" b="0" i="0" dirty="0">
                <a:solidFill>
                  <a:srgbClr val="220E10"/>
                </a:solidFill>
                <a:effectLst/>
                <a:latin typeface="Source Sans Pro" panose="020B0503030403020204" pitchFamily="34" charset="0"/>
              </a:rPr>
              <a:t>Accessible parking sign image sourced from SafetySign.com. Site URL is https://www.safetysign.com/products/8807/accessible-reserved-parking-sign</a:t>
            </a:r>
          </a:p>
          <a:p>
            <a:pPr marL="0" indent="0" algn="l" fontAlgn="base">
              <a:buFont typeface="Arial" panose="020B0604020202020204" pitchFamily="34" charset="0"/>
              <a:buNone/>
            </a:pPr>
            <a:endParaRPr lang="en-US" b="0" i="0" dirty="0">
              <a:solidFill>
                <a:srgbClr val="220E10"/>
              </a:solidFill>
              <a:effectLst/>
              <a:latin typeface="Source Sans Pro" panose="020B0503030403020204" pitchFamily="34" charset="0"/>
            </a:endParaRPr>
          </a:p>
          <a:p>
            <a:pPr marL="0" indent="0" algn="l" fontAlgn="base">
              <a:buFont typeface="Arial" panose="020B0604020202020204" pitchFamily="34" charset="0"/>
              <a:buNone/>
            </a:pPr>
            <a:endParaRPr lang="en-US" b="0" i="0" dirty="0">
              <a:solidFill>
                <a:srgbClr val="220E10"/>
              </a:solidFill>
              <a:effectLst/>
              <a:latin typeface="Source Sans Pro" panose="020B0503030403020204" pitchFamily="34" charset="0"/>
            </a:endParaRPr>
          </a:p>
          <a:p>
            <a:pPr marL="0" indent="0" algn="l" fontAlgn="base">
              <a:buFont typeface="Arial" panose="020B0604020202020204" pitchFamily="34" charset="0"/>
              <a:buNone/>
            </a:pPr>
            <a:endParaRPr lang="en-US" b="0" i="0" dirty="0">
              <a:solidFill>
                <a:srgbClr val="220E10"/>
              </a:solidFill>
              <a:effectLst/>
              <a:latin typeface="Source Sans Pro" panose="020B0503030403020204" pitchFamily="34" charset="0"/>
            </a:endParaRPr>
          </a:p>
          <a:p>
            <a:pPr marL="0" indent="0" algn="l" fontAlgn="base">
              <a:buFont typeface="Arial" panose="020B0604020202020204" pitchFamily="34" charset="0"/>
              <a:buNone/>
            </a:pPr>
            <a:endParaRPr lang="en-US" b="0" i="0" dirty="0">
              <a:solidFill>
                <a:srgbClr val="444444"/>
              </a:solidFill>
              <a:effectLst/>
              <a:latin typeface="Roboto-Regular"/>
            </a:endParaRPr>
          </a:p>
        </p:txBody>
      </p:sp>
    </p:spTree>
    <p:extLst>
      <p:ext uri="{BB962C8B-B14F-4D97-AF65-F5344CB8AC3E}">
        <p14:creationId xmlns:p14="http://schemas.microsoft.com/office/powerpoint/2010/main" val="39434602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is about recognizing that there are multiple ways to accomplish a task.</a:t>
            </a:r>
          </a:p>
          <a:p>
            <a:endParaRPr lang="en-US" dirty="0"/>
          </a:p>
          <a:p>
            <a:r>
              <a:rPr lang="en-US" dirty="0"/>
              <a:t>It is about recognizing that what is most efficient / best for one person isn’t always what is best for another.</a:t>
            </a:r>
          </a:p>
          <a:p>
            <a:endParaRPr lang="en-US" dirty="0"/>
          </a:p>
          <a:p>
            <a:r>
              <a:rPr lang="en-US" dirty="0"/>
              <a:t>It is bout empathy and wanting to see others succeed.</a:t>
            </a:r>
          </a:p>
          <a:p>
            <a:endParaRPr lang="en-US" dirty="0"/>
          </a:p>
          <a:p>
            <a:r>
              <a:rPr lang="en-US" dirty="0"/>
              <a:t>It is about flexibility.</a:t>
            </a:r>
          </a:p>
          <a:p>
            <a:endParaRPr lang="en-US" dirty="0"/>
          </a:p>
          <a:p>
            <a:r>
              <a:rPr lang="en-US" dirty="0"/>
              <a:t>Two quotes that help highlight this slide’s point can be seen on </a:t>
            </a:r>
            <a:r>
              <a:rPr lang="en-US" dirty="0">
                <a:hlinkClick r:id="rId3"/>
              </a:rPr>
              <a:t>Reasonable Accommodations and Fairness | The Northeast ADA Center</a:t>
            </a:r>
            <a:r>
              <a:rPr lang="en-US" dirty="0"/>
              <a:t> (https://northeastada.org/askada/reasonable-accommodations-and-fairness):</a:t>
            </a:r>
          </a:p>
          <a:p>
            <a:pPr marL="228600" indent="-228600">
              <a:buAutoNum type="arabicPeriod"/>
            </a:pPr>
            <a:r>
              <a:rPr lang="en-US" b="0" i="0" dirty="0">
                <a:solidFill>
                  <a:srgbClr val="2B2B2B"/>
                </a:solidFill>
                <a:effectLst/>
                <a:latin typeface="fira sans" panose="020F0502020204030204" pitchFamily="34" charset="0"/>
              </a:rPr>
              <a:t>The ADA is meant to create equal access and equal opportunity for individuals with disabilities</a:t>
            </a:r>
          </a:p>
          <a:p>
            <a:pPr marL="228600" indent="-228600">
              <a:buAutoNum type="arabicPeriod"/>
            </a:pPr>
            <a:r>
              <a:rPr lang="en-US" b="0" i="0" dirty="0">
                <a:solidFill>
                  <a:srgbClr val="2B2B2B"/>
                </a:solidFill>
                <a:effectLst/>
                <a:latin typeface="fira sans" panose="020B0503050000020004" pitchFamily="34" charset="0"/>
              </a:rPr>
              <a:t>Having a reasonable accommodation is not an unfair advantage but is a means of creating an equal opportunity for a person to do their job, their essential job functions. The individual with a disability can share with their employer that reasonable accommodation is not special or preferential treatment, but a change needed to allow a person to do their work and to be productive.</a:t>
            </a:r>
            <a:endParaRPr lang="en-US" b="0" i="0" dirty="0">
              <a:solidFill>
                <a:srgbClr val="2B2B2B"/>
              </a:solidFill>
              <a:effectLst/>
              <a:latin typeface="fira sans" panose="020F0502020204030204" pitchFamily="34" charset="0"/>
            </a:endParaRPr>
          </a:p>
          <a:p>
            <a:pPr marL="228600" indent="-228600">
              <a:buAutoNum type="arabicPeriod"/>
            </a:pPr>
            <a:endParaRPr lang="en-US" b="0" i="0" dirty="0">
              <a:solidFill>
                <a:srgbClr val="2B2B2B"/>
              </a:solidFill>
              <a:effectLst/>
              <a:latin typeface="fira sans" panose="020F0502020204030204" pitchFamily="34" charset="0"/>
            </a:endParaRPr>
          </a:p>
          <a:p>
            <a:pPr marL="0" indent="0">
              <a:buNone/>
            </a:pPr>
            <a:r>
              <a:rPr lang="en-US" b="0" i="0" dirty="0">
                <a:solidFill>
                  <a:srgbClr val="2B2B2B"/>
                </a:solidFill>
                <a:effectLst/>
                <a:latin typeface="fira sans" panose="020F0502020204030204" pitchFamily="34" charset="0"/>
              </a:rPr>
              <a:t>This is further highlighted by the following Department of Labor Office of Disability Employment Policy fact page, </a:t>
            </a:r>
            <a:r>
              <a:rPr lang="en-US" dirty="0">
                <a:hlinkClick r:id="rId4"/>
              </a:rPr>
              <a:t>Employers and the ADA: Myths and Facts | U.S. Department of Labor (dol.gov)</a:t>
            </a:r>
            <a:r>
              <a:rPr lang="en-US" dirty="0"/>
              <a:t> (</a:t>
            </a:r>
            <a:r>
              <a:rPr lang="en-US" b="0" i="0" dirty="0">
                <a:solidFill>
                  <a:srgbClr val="2B2B2B"/>
                </a:solidFill>
                <a:effectLst/>
                <a:latin typeface="fira sans" panose="020F0502020204030204" pitchFamily="34" charset="0"/>
              </a:rPr>
              <a:t>https://www.dol.gov/agencies/odep/publications/fact-sheets/americans-with-disabilities-act)</a:t>
            </a:r>
            <a:endParaRPr lang="en-US" dirty="0"/>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8</a:t>
            </a:fld>
            <a:endParaRPr lang="en-US" altLang="en-US" dirty="0"/>
          </a:p>
        </p:txBody>
      </p:sp>
    </p:spTree>
    <p:extLst>
      <p:ext uri="{BB962C8B-B14F-4D97-AF65-F5344CB8AC3E}">
        <p14:creationId xmlns:p14="http://schemas.microsoft.com/office/powerpoint/2010/main" val="19664769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243A5AC0-459E-4425-91E3-48F0DAB26F16}"/>
              </a:ext>
            </a:extLst>
          </p:cNvPr>
          <p:cNvSpPr>
            <a:spLocks noGrp="1"/>
          </p:cNvSpPr>
          <p:nvPr>
            <p:ph type="body" idx="1"/>
          </p:nvPr>
        </p:nvSpPr>
        <p:spPr/>
        <p:txBody>
          <a:bodyPr/>
          <a:lstStyle/>
          <a:p>
            <a:pPr marL="171450" indent="-171450">
              <a:buFont typeface="Arial" panose="020B0604020202020204" pitchFamily="34" charset="0"/>
              <a:buChar char="•"/>
            </a:pPr>
            <a:r>
              <a:rPr lang="en-US" dirty="0"/>
              <a:t>Information sourced from the Washington DC Office of Disability Rights:</a:t>
            </a:r>
          </a:p>
          <a:p>
            <a:pPr marL="628650" lvl="1" indent="-171450">
              <a:buFont typeface="Arial" panose="020B0604020202020204" pitchFamily="34" charset="0"/>
              <a:buChar char="•"/>
            </a:pPr>
            <a:r>
              <a:rPr lang="en-US" b="1" u="none" dirty="0">
                <a:hlinkClick r:id="rId3"/>
              </a:rPr>
              <a:t>Types of Reasonable Accommodation | </a:t>
            </a:r>
            <a:r>
              <a:rPr lang="en-US" b="1" u="none" dirty="0" err="1">
                <a:hlinkClick r:id="rId3"/>
              </a:rPr>
              <a:t>odr</a:t>
            </a:r>
            <a:r>
              <a:rPr lang="en-US" b="1" u="none" dirty="0">
                <a:hlinkClick r:id="rId3"/>
              </a:rPr>
              <a:t> (dc.gov)</a:t>
            </a:r>
            <a:r>
              <a:rPr lang="en-US" b="1" u="none" dirty="0"/>
              <a:t> - </a:t>
            </a:r>
            <a:r>
              <a:rPr lang="en-US" b="0" u="none" dirty="0"/>
              <a:t>https://odr.dc.gov/book/manual-accommodating-employees-disabilities/types-reasonable-accommodation</a:t>
            </a:r>
          </a:p>
          <a:p>
            <a:pPr marL="628650" lvl="1" indent="-171450">
              <a:buFont typeface="Arial" panose="020B0604020202020204" pitchFamily="34" charset="0"/>
              <a:buChar char="•"/>
            </a:pPr>
            <a:r>
              <a:rPr lang="en-US" b="1" u="none" dirty="0">
                <a:hlinkClick r:id="rId4"/>
              </a:rPr>
              <a:t>When Can the District Deny an Accommodation? | </a:t>
            </a:r>
            <a:r>
              <a:rPr lang="en-US" b="1" u="none" dirty="0" err="1">
                <a:hlinkClick r:id="rId4"/>
              </a:rPr>
              <a:t>odr</a:t>
            </a:r>
            <a:r>
              <a:rPr lang="en-US" b="1" u="none" dirty="0">
                <a:hlinkClick r:id="rId4"/>
              </a:rPr>
              <a:t> (dc.gov)</a:t>
            </a:r>
            <a:r>
              <a:rPr lang="en-US" b="1" u="none" dirty="0"/>
              <a:t> </a:t>
            </a:r>
            <a:r>
              <a:rPr lang="en-US" dirty="0"/>
              <a:t>- https://odr.dc.gov/book/manual-accommodating-employees-disabilities/when-can-district-deny-accommodation</a:t>
            </a:r>
          </a:p>
          <a:p>
            <a:pPr marL="628650" lvl="1" indent="-171450">
              <a:buFont typeface="Arial" panose="020B0604020202020204" pitchFamily="34" charset="0"/>
              <a:buChar char="•"/>
            </a:pPr>
            <a:endParaRPr lang="en-US" dirty="0"/>
          </a:p>
          <a:p>
            <a:pPr marL="457200" lvl="1" indent="0">
              <a:buFont typeface="Arial" panose="020B0604020202020204" pitchFamily="34" charset="0"/>
              <a:buNone/>
            </a:pPr>
            <a:endParaRPr lang="en-US" dirty="0"/>
          </a:p>
          <a:p>
            <a:pPr marL="0" lvl="0" indent="0">
              <a:buFont typeface="Arial" panose="020B0604020202020204" pitchFamily="34" charset="0"/>
              <a:buNone/>
            </a:pPr>
            <a:r>
              <a:rPr lang="en-US" dirty="0"/>
              <a:t>Some details on what defines something as an undue hardship and direct threat were sourced from the following sites:</a:t>
            </a:r>
          </a:p>
          <a:p>
            <a:pPr marL="171450" lvl="0" indent="-171450">
              <a:buFont typeface="Arial" panose="020B0604020202020204" pitchFamily="34" charset="0"/>
              <a:buChar char="•"/>
            </a:pPr>
            <a:r>
              <a:rPr lang="en-US" dirty="0">
                <a:hlinkClick r:id="rId5"/>
              </a:rPr>
              <a:t>The Direct Threat Defense Under the ADA | Nolo</a:t>
            </a:r>
            <a:r>
              <a:rPr lang="en-US" dirty="0"/>
              <a:t> - https://www.nolo.com/legal-encyclopedia/the-direct-threat-defense-under-the-ada.html</a:t>
            </a:r>
          </a:p>
          <a:p>
            <a:pPr marL="171450" lvl="0" indent="-171450">
              <a:buFont typeface="Arial" panose="020B0604020202020204" pitchFamily="34" charset="0"/>
              <a:buChar char="•"/>
            </a:pPr>
            <a:r>
              <a:rPr lang="en-US" b="1" dirty="0">
                <a:hlinkClick r:id="rId6"/>
              </a:rPr>
              <a:t>What Does “Direct Threat” Mean – A Deconstructive Series for ADA Terminology (askjan.org)</a:t>
            </a:r>
            <a:r>
              <a:rPr lang="en-US" b="1" dirty="0"/>
              <a:t> </a:t>
            </a:r>
            <a:r>
              <a:rPr lang="en-US" dirty="0"/>
              <a:t>- https://askjan.org/articles/What-Does-Direct-Threat-Mean-A-Deconstructive-Series-for-ADA-Terminology.cfm</a:t>
            </a:r>
          </a:p>
          <a:p>
            <a:pPr marL="628650" lvl="1" indent="-171450" algn="l">
              <a:buFont typeface="Arial" panose="020B0604020202020204" pitchFamily="34" charset="0"/>
              <a:buChar char="•"/>
            </a:pPr>
            <a:r>
              <a:rPr lang="en-US" b="0" i="0" dirty="0">
                <a:solidFill>
                  <a:srgbClr val="555555"/>
                </a:solidFill>
                <a:effectLst/>
                <a:latin typeface="Lato" panose="020F0502020204030203" pitchFamily="34" charset="0"/>
              </a:rPr>
              <a:t>[Undue Hardship]</a:t>
            </a:r>
          </a:p>
          <a:p>
            <a:pPr marL="1085850" lvl="2" indent="-171450" algn="l">
              <a:buFont typeface="Arial" panose="020B0604020202020204" pitchFamily="34" charset="0"/>
              <a:buChar char="•"/>
            </a:pPr>
            <a:r>
              <a:rPr lang="en-US" b="0" i="0" dirty="0">
                <a:solidFill>
                  <a:srgbClr val="555555"/>
                </a:solidFill>
                <a:effectLst/>
                <a:latin typeface="Lato" panose="020F0502020204030203" pitchFamily="34" charset="0"/>
              </a:rPr>
              <a:t>An employer does not have to provide a reasonable accommodation that would cause an "undue hardship" to the employer. Generalized conclusions will not suffice to support a claim of undue hardship. Instead, undue hardship must be based on an individualized assessment of current circumstances that show that a specific reasonable accommodation would cause significant difficulty or expense. A determination of undue hardship should be based on several factors, including:</a:t>
            </a:r>
          </a:p>
          <a:p>
            <a:pPr marL="1543050" lvl="3" indent="-171450" algn="l">
              <a:buFont typeface="Arial" panose="020B0604020202020204" pitchFamily="34" charset="0"/>
              <a:buChar char="•"/>
            </a:pPr>
            <a:r>
              <a:rPr lang="en-US" b="0" i="0" dirty="0">
                <a:solidFill>
                  <a:srgbClr val="555555"/>
                </a:solidFill>
                <a:effectLst/>
                <a:latin typeface="Lato" panose="020F0502020204030203" pitchFamily="34" charset="0"/>
              </a:rPr>
              <a:t>the nature and cost of the accommodation needed;</a:t>
            </a:r>
          </a:p>
          <a:p>
            <a:pPr marL="1543050" lvl="3" indent="-171450" algn="l">
              <a:buFont typeface="Arial" panose="020B0604020202020204" pitchFamily="34" charset="0"/>
              <a:buChar char="•"/>
            </a:pPr>
            <a:r>
              <a:rPr lang="en-US" b="0" i="0" dirty="0">
                <a:solidFill>
                  <a:srgbClr val="555555"/>
                </a:solidFill>
                <a:effectLst/>
                <a:latin typeface="Lato" panose="020F0502020204030203" pitchFamily="34" charset="0"/>
              </a:rPr>
              <a:t>the overall financial resources of the facility making the reasonable accommodation; the number of persons employed at this facility; the effect on expenses and resources of the facility;</a:t>
            </a:r>
          </a:p>
          <a:p>
            <a:pPr marL="1543050" lvl="3" indent="-171450" algn="l">
              <a:buFont typeface="Arial" panose="020B0604020202020204" pitchFamily="34" charset="0"/>
              <a:buChar char="•"/>
            </a:pPr>
            <a:r>
              <a:rPr lang="en-US" b="0" i="0" dirty="0">
                <a:solidFill>
                  <a:srgbClr val="555555"/>
                </a:solidFill>
                <a:effectLst/>
                <a:latin typeface="Lato" panose="020F0502020204030203" pitchFamily="34" charset="0"/>
              </a:rPr>
              <a:t>the overall financial resources, size, number of employees, and type and location of facilities of the employer (if the facility involved in the reasonable accommodation is part of a larger entity);</a:t>
            </a:r>
          </a:p>
          <a:p>
            <a:pPr marL="1543050" lvl="3" indent="-171450" algn="l">
              <a:buFont typeface="Arial" panose="020B0604020202020204" pitchFamily="34" charset="0"/>
              <a:buChar char="•"/>
            </a:pPr>
            <a:r>
              <a:rPr lang="en-US" b="0" i="0" dirty="0">
                <a:solidFill>
                  <a:srgbClr val="555555"/>
                </a:solidFill>
                <a:effectLst/>
                <a:latin typeface="Lato" panose="020F0502020204030203" pitchFamily="34" charset="0"/>
              </a:rPr>
              <a:t>the type of operation of the employer, including the structure and functions of the workforce, the geographic separateness, and the administrative or fiscal relationship of the facility involved in making the accommodation to the employer;</a:t>
            </a:r>
          </a:p>
          <a:p>
            <a:pPr marL="1543050" lvl="3" indent="-171450" algn="l">
              <a:buFont typeface="Arial" panose="020B0604020202020204" pitchFamily="34" charset="0"/>
              <a:buChar char="•"/>
            </a:pPr>
            <a:r>
              <a:rPr lang="en-US" b="0" i="0" dirty="0">
                <a:solidFill>
                  <a:srgbClr val="555555"/>
                </a:solidFill>
                <a:effectLst/>
                <a:latin typeface="Lato" panose="020F0502020204030203" pitchFamily="34" charset="0"/>
              </a:rPr>
              <a:t>the impact of the accommodation on the operation of the facility.</a:t>
            </a:r>
          </a:p>
          <a:p>
            <a:pPr marL="628650" lvl="1" indent="-171450" algn="l">
              <a:buFont typeface="Arial" panose="020B0604020202020204" pitchFamily="34" charset="0"/>
              <a:buChar char="•"/>
            </a:pPr>
            <a:r>
              <a:rPr lang="en-US" b="0" i="0" dirty="0">
                <a:solidFill>
                  <a:srgbClr val="555555"/>
                </a:solidFill>
                <a:effectLst/>
                <a:latin typeface="Lato" panose="020F0502020204030203" pitchFamily="34" charset="0"/>
              </a:rPr>
              <a:t>[Direct Threat] (Applies to hiring and firing an employee who is posing a direct threat.)</a:t>
            </a:r>
          </a:p>
          <a:p>
            <a:pPr marL="1085850" lvl="2" indent="-171450" algn="l">
              <a:buFont typeface="Arial" panose="020B0604020202020204" pitchFamily="34" charset="0"/>
              <a:buChar char="•"/>
            </a:pPr>
            <a:r>
              <a:rPr lang="en-US" b="0" i="0" dirty="0">
                <a:solidFill>
                  <a:srgbClr val="555555"/>
                </a:solidFill>
                <a:effectLst/>
                <a:latin typeface="Lato" panose="020F0502020204030203" pitchFamily="34" charset="0"/>
              </a:rPr>
              <a:t>The employer must be prepared to show that there is:</a:t>
            </a:r>
          </a:p>
          <a:p>
            <a:pPr marL="1543050" lvl="3" indent="-171450" algn="l">
              <a:buFont typeface="Arial" panose="020B0604020202020204" pitchFamily="34" charset="0"/>
              <a:buChar char="•"/>
            </a:pPr>
            <a:r>
              <a:rPr lang="en-US" b="0" i="0" dirty="0">
                <a:solidFill>
                  <a:srgbClr val="555555"/>
                </a:solidFill>
                <a:effectLst/>
                <a:latin typeface="Lato" panose="020F0502020204030203" pitchFamily="34" charset="0"/>
              </a:rPr>
              <a:t>significant risk of substantial harm;</a:t>
            </a:r>
          </a:p>
          <a:p>
            <a:pPr marL="1543050" lvl="3" indent="-171450" algn="l">
              <a:buFont typeface="Arial" panose="020B0604020202020204" pitchFamily="34" charset="0"/>
              <a:buChar char="•"/>
            </a:pPr>
            <a:r>
              <a:rPr lang="en-US" b="0" i="0" dirty="0">
                <a:solidFill>
                  <a:srgbClr val="555555"/>
                </a:solidFill>
                <a:effectLst/>
                <a:latin typeface="Lato" panose="020F0502020204030203" pitchFamily="34" charset="0"/>
              </a:rPr>
              <a:t>the specific risk must be identified;</a:t>
            </a:r>
          </a:p>
          <a:p>
            <a:pPr marL="1543050" lvl="3" indent="-171450" algn="l">
              <a:buFont typeface="Arial" panose="020B0604020202020204" pitchFamily="34" charset="0"/>
              <a:buChar char="•"/>
            </a:pPr>
            <a:r>
              <a:rPr lang="en-US" b="0" i="0" dirty="0">
                <a:solidFill>
                  <a:srgbClr val="555555"/>
                </a:solidFill>
                <a:effectLst/>
                <a:latin typeface="Lato" panose="020F0502020204030203" pitchFamily="34" charset="0"/>
              </a:rPr>
              <a:t>it must be a current risk, not one that is speculative or remote;</a:t>
            </a:r>
          </a:p>
          <a:p>
            <a:pPr marL="1543050" lvl="3" indent="-171450" algn="l">
              <a:buFont typeface="Arial" panose="020B0604020202020204" pitchFamily="34" charset="0"/>
              <a:buChar char="•"/>
            </a:pPr>
            <a:r>
              <a:rPr lang="en-US" b="0" i="0" dirty="0">
                <a:solidFill>
                  <a:srgbClr val="555555"/>
                </a:solidFill>
                <a:effectLst/>
                <a:latin typeface="Lato" panose="020F0502020204030203" pitchFamily="34" charset="0"/>
              </a:rPr>
              <a:t>the assessment of risk must be based on objective medical or other factual evidence regarding a particular individual; and </a:t>
            </a:r>
          </a:p>
          <a:p>
            <a:pPr marL="1543050" lvl="3" indent="-171450" algn="l">
              <a:buFont typeface="Arial" panose="020B0604020202020204" pitchFamily="34" charset="0"/>
              <a:buChar char="•"/>
            </a:pPr>
            <a:r>
              <a:rPr lang="en-US" b="0" i="0" dirty="0">
                <a:solidFill>
                  <a:srgbClr val="555555"/>
                </a:solidFill>
                <a:effectLst/>
                <a:latin typeface="Lato" panose="020F0502020204030203" pitchFamily="34" charset="0"/>
              </a:rPr>
              <a:t>even if a genuine significant risk of substantial harm exists, the employer must consider whether the risk can be eliminated or reduced below the level of a "direct threat" by reasonable accommodation.</a:t>
            </a:r>
            <a:endParaRPr lang="en-US" dirty="0"/>
          </a:p>
          <a:p>
            <a:pPr marL="171450" lvl="0" indent="-171450">
              <a:buFont typeface="Arial" panose="020B0604020202020204" pitchFamily="34" charset="0"/>
              <a:buChar char="•"/>
            </a:pPr>
            <a:r>
              <a:rPr lang="en-US" dirty="0">
                <a:hlinkClick r:id="rId7"/>
              </a:rPr>
              <a:t>Enforcement Guidance on Reasonable Accommodation and Undue Hardship under the ADA | U.S. Equal Employment Opportunity Commission (eeoc.gov)</a:t>
            </a:r>
            <a:r>
              <a:rPr lang="en-US" dirty="0"/>
              <a:t> - https://www.eeoc.gov/laws/guidance/enforcement-guidance-reasonable-accommodation-and-undue-hardship-under-ada</a:t>
            </a:r>
          </a:p>
          <a:p>
            <a:pPr marL="171450" lvl="0" indent="-171450">
              <a:buFont typeface="Arial" panose="020B0604020202020204" pitchFamily="34" charset="0"/>
              <a:buChar char="•"/>
            </a:pPr>
            <a:r>
              <a:rPr lang="en-US" dirty="0">
                <a:hlinkClick r:id="rId8"/>
              </a:rPr>
              <a:t>What does "Undue Hardship" mean? - A Deconstructive Series for ADA Terminology (askjan.org)</a:t>
            </a:r>
            <a:r>
              <a:rPr lang="en-US" dirty="0"/>
              <a:t> - https://askjan.org/articles/Undue-Hardship-is-a-Process.cfm</a:t>
            </a:r>
          </a:p>
          <a:p>
            <a:pPr marL="171450" lvl="0" indent="-171450">
              <a:buFont typeface="Arial" panose="020B0604020202020204" pitchFamily="34" charset="0"/>
              <a:buChar char="•"/>
            </a:pPr>
            <a:endParaRPr lang="en-US" dirty="0"/>
          </a:p>
          <a:p>
            <a:pPr marL="171450" lvl="0" indent="-171450">
              <a:buFont typeface="Arial" panose="020B0604020202020204" pitchFamily="34" charset="0"/>
              <a:buChar char="•"/>
            </a:pPr>
            <a:r>
              <a:rPr lang="en-US" dirty="0"/>
              <a:t>Image Sources:</a:t>
            </a:r>
          </a:p>
          <a:p>
            <a:pPr marL="628650" marR="0" lvl="1"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dirty="0"/>
              <a:t>Image of 2 office workers fighting sourced from </a:t>
            </a:r>
            <a:r>
              <a:rPr lang="en-US" dirty="0" err="1"/>
              <a:t>Pixabay</a:t>
            </a:r>
            <a:r>
              <a:rPr lang="en-US" dirty="0"/>
              <a:t>: </a:t>
            </a:r>
            <a:r>
              <a:rPr lang="en-US" dirty="0">
                <a:hlinkClick r:id="rId9"/>
              </a:rPr>
              <a:t>Fight Conflict Argument - Free photo on </a:t>
            </a:r>
            <a:r>
              <a:rPr lang="en-US" dirty="0" err="1">
                <a:hlinkClick r:id="rId9"/>
              </a:rPr>
              <a:t>Pixabay</a:t>
            </a:r>
            <a:r>
              <a:rPr lang="en-US" dirty="0">
                <a:hlinkClick r:id="rId9"/>
              </a:rPr>
              <a:t> – </a:t>
            </a:r>
            <a:r>
              <a:rPr lang="en-US" dirty="0" err="1">
                <a:hlinkClick r:id="rId9"/>
              </a:rPr>
              <a:t>Pixabay</a:t>
            </a:r>
            <a:r>
              <a:rPr lang="en-US" dirty="0"/>
              <a:t> - https://pixabay.com/photos/fight-conflict-argument-showdown-2954705/</a:t>
            </a:r>
          </a:p>
          <a:p>
            <a:pPr marL="628650" marR="0" lvl="1"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dirty="0"/>
              <a:t>Image of office worker carrying a boulder sourced from </a:t>
            </a:r>
            <a:r>
              <a:rPr lang="en-US" dirty="0">
                <a:hlinkClick r:id="rId10"/>
              </a:rPr>
              <a:t>Businessmen with laptop and stone Stock Photo | Adobe Stock</a:t>
            </a:r>
            <a:r>
              <a:rPr lang="en-US" dirty="0"/>
              <a:t> - https://stock.adobe.com/images/businessmen-with-laptop-and-stone/133406502?asset_id=133406502</a:t>
            </a:r>
          </a:p>
          <a:p>
            <a:pPr marL="628650" lvl="1" indent="-171450">
              <a:buFont typeface="Arial" panose="020B0604020202020204" pitchFamily="34" charset="0"/>
              <a:buChar char="•"/>
            </a:pPr>
            <a:endParaRPr lang="en-US" dirty="0"/>
          </a:p>
        </p:txBody>
      </p:sp>
    </p:spTree>
    <p:extLst>
      <p:ext uri="{BB962C8B-B14F-4D97-AF65-F5344CB8AC3E}">
        <p14:creationId xmlns:p14="http://schemas.microsoft.com/office/powerpoint/2010/main" val="111185780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
    <p:spTree>
      <p:nvGrpSpPr>
        <p:cNvPr id="1" name=""/>
        <p:cNvGrpSpPr/>
        <p:nvPr/>
      </p:nvGrpSpPr>
      <p:grpSpPr>
        <a:xfrm>
          <a:off x="0" y="0"/>
          <a:ext cx="0" cy="0"/>
          <a:chOff x="0" y="0"/>
          <a:chExt cx="0" cy="0"/>
        </a:xfrm>
      </p:grpSpPr>
      <p:sp>
        <p:nvSpPr>
          <p:cNvPr id="19" name="Text Placeholder 18">
            <a:extLst>
              <a:ext uri="{FF2B5EF4-FFF2-40B4-BE49-F238E27FC236}">
                <a16:creationId xmlns:a16="http://schemas.microsoft.com/office/drawing/2014/main" id="{69BE3FD0-1382-4F0E-A01F-F6C205E7DCDC}"/>
              </a:ext>
            </a:extLst>
          </p:cNvPr>
          <p:cNvSpPr>
            <a:spLocks noGrp="1"/>
          </p:cNvSpPr>
          <p:nvPr>
            <p:ph type="body" sz="quarter" idx="10"/>
          </p:nvPr>
        </p:nvSpPr>
        <p:spPr>
          <a:xfrm>
            <a:off x="4612641" y="3554917"/>
            <a:ext cx="6438912" cy="763083"/>
          </a:xfrm>
        </p:spPr>
        <p:txBody>
          <a:bodyPr>
            <a:noAutofit/>
          </a:bodyPr>
          <a:lstStyle>
            <a:lvl1pPr marL="0" indent="0">
              <a:buNone/>
              <a:defRPr sz="4000">
                <a:latin typeface="+mj-lt"/>
              </a:defRPr>
            </a:lvl1pPr>
            <a:lvl2pPr>
              <a:buNone/>
              <a:defRPr/>
            </a:lvl2pPr>
            <a:lvl3pPr>
              <a:buNone/>
              <a:defRPr/>
            </a:lvl3pPr>
            <a:lvl4pPr>
              <a:buNone/>
              <a:defRPr/>
            </a:lvl4pPr>
            <a:lvl5pPr>
              <a:buNone/>
              <a:defRPr/>
            </a:lvl5pPr>
          </a:lstStyle>
          <a:p>
            <a:pPr lvl="0"/>
            <a:r>
              <a:rPr lang="en-US"/>
              <a:t>Click to edit Master text styles</a:t>
            </a:r>
          </a:p>
        </p:txBody>
      </p:sp>
      <p:sp>
        <p:nvSpPr>
          <p:cNvPr id="7" name="Rectangle 2">
            <a:extLst>
              <a:ext uri="{FF2B5EF4-FFF2-40B4-BE49-F238E27FC236}">
                <a16:creationId xmlns:a16="http://schemas.microsoft.com/office/drawing/2014/main" id="{2E0BC0C9-E1C8-43B4-B02D-558783360CD4}"/>
              </a:ext>
            </a:extLst>
          </p:cNvPr>
          <p:cNvSpPr>
            <a:spLocks noGrp="1" noChangeArrowheads="1"/>
          </p:cNvSpPr>
          <p:nvPr>
            <p:ph type="ctrTitle" idx="4294967295"/>
          </p:nvPr>
        </p:nvSpPr>
        <p:spPr>
          <a:xfrm>
            <a:off x="4612640" y="2311400"/>
            <a:ext cx="5156200" cy="1117600"/>
          </a:xfrm>
        </p:spPr>
        <p:txBody>
          <a:bodyPr anchor="ctr">
            <a:normAutofit fontScale="90000"/>
          </a:bodyPr>
          <a:lstStyle>
            <a:lvl1pPr>
              <a:defRPr>
                <a:latin typeface="+mj-lt"/>
              </a:defRPr>
            </a:lvl1pPr>
          </a:lstStyle>
          <a:p>
            <a:pPr algn="l" eaLnBrk="1" hangingPunct="1"/>
            <a:r>
              <a:rPr lang="en-US" altLang="en-US" sz="6600" b="1">
                <a:latin typeface="+mn-lt"/>
              </a:rPr>
              <a:t>Click to edit Master title style</a:t>
            </a:r>
            <a:endParaRPr lang="en-US" altLang="en-US" sz="6600" b="1" dirty="0">
              <a:latin typeface="+mn-lt"/>
            </a:endParaRPr>
          </a:p>
        </p:txBody>
      </p:sp>
      <p:pic>
        <p:nvPicPr>
          <p:cNvPr id="3" name="Picture 2">
            <a:extLst>
              <a:ext uri="{FF2B5EF4-FFF2-40B4-BE49-F238E27FC236}">
                <a16:creationId xmlns:a16="http://schemas.microsoft.com/office/drawing/2014/main" id="{D685578F-CE23-4B1E-8B29-2B29EC47FA2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0" y="0"/>
            <a:ext cx="3527592" cy="6858000"/>
          </a:xfrm>
          <a:prstGeom prst="rect">
            <a:avLst/>
          </a:prstGeom>
        </p:spPr>
      </p:pic>
    </p:spTree>
    <p:extLst>
      <p:ext uri="{BB962C8B-B14F-4D97-AF65-F5344CB8AC3E}">
        <p14:creationId xmlns:p14="http://schemas.microsoft.com/office/powerpoint/2010/main" val="1440679267"/>
      </p:ext>
    </p:extLst>
  </p:cSld>
  <p:clrMapOvr>
    <a:masterClrMapping/>
  </p:clrMapOvr>
  <p:extLst>
    <p:ext uri="{DCECCB84-F9BA-43D5-87BE-67443E8EF086}">
      <p15:sldGuideLst xmlns:p15="http://schemas.microsoft.com/office/powerpoint/2012/main">
        <p15:guide id="1" pos="2808"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mart Art">
    <p:bg>
      <p:bgPr>
        <a:solidFill>
          <a:schemeClr val="accent3"/>
        </a:solidFill>
        <a:effectLst/>
      </p:bgPr>
    </p:bg>
    <p:spTree>
      <p:nvGrpSpPr>
        <p:cNvPr id="1" name=""/>
        <p:cNvGrpSpPr/>
        <p:nvPr/>
      </p:nvGrpSpPr>
      <p:grpSpPr>
        <a:xfrm>
          <a:off x="0" y="0"/>
          <a:ext cx="0" cy="0"/>
          <a:chOff x="0" y="0"/>
          <a:chExt cx="0" cy="0"/>
        </a:xfrm>
      </p:grpSpPr>
      <p:sp>
        <p:nvSpPr>
          <p:cNvPr id="19" name="Text Placeholder 4">
            <a:extLst>
              <a:ext uri="{FF2B5EF4-FFF2-40B4-BE49-F238E27FC236}">
                <a16:creationId xmlns:a16="http://schemas.microsoft.com/office/drawing/2014/main" id="{3E65ED86-A26C-479A-8393-0BFDCBCD43F2}"/>
              </a:ext>
            </a:extLst>
          </p:cNvPr>
          <p:cNvSpPr>
            <a:spLocks noGrp="1"/>
          </p:cNvSpPr>
          <p:nvPr>
            <p:ph type="body" sz="quarter" idx="13" hasCustomPrompt="1"/>
          </p:nvPr>
        </p:nvSpPr>
        <p:spPr>
          <a:xfrm>
            <a:off x="762000" y="1783952"/>
            <a:ext cx="10668000" cy="1111648"/>
          </a:xfrm>
          <a:prstGeom prst="rect">
            <a:avLst/>
          </a:prstGeom>
          <a:noFill/>
        </p:spPr>
        <p:txBody>
          <a:bodyPr wrap="square" lIns="91440" tIns="0" rIns="91440" bIns="0">
            <a:noAutofit/>
          </a:bodyPr>
          <a:lstStyle>
            <a:lvl1pPr marL="0" indent="0" algn="l">
              <a:spcBef>
                <a:spcPts val="0"/>
              </a:spcBef>
              <a:spcAft>
                <a:spcPts val="0"/>
              </a:spcAft>
              <a:buFont typeface="Arial" panose="020B0604020202020204" pitchFamily="34" charset="0"/>
              <a:buNone/>
              <a:defRPr lang="en-US" sz="1800" kern="1200" dirty="0">
                <a:solidFill>
                  <a:schemeClr val="tx1"/>
                </a:solidFill>
                <a:latin typeface="+mn-lt"/>
                <a:ea typeface="+mn-ea"/>
                <a:cs typeface="+mn-cs"/>
              </a:defRPr>
            </a:lvl1pPr>
          </a:lstStyle>
          <a:p>
            <a:pPr lvl="0"/>
            <a:r>
              <a:rPr lang="en-US" dirty="0"/>
              <a:t>Insert content here</a:t>
            </a:r>
          </a:p>
        </p:txBody>
      </p:sp>
      <p:sp>
        <p:nvSpPr>
          <p:cNvPr id="2" name="Title 1">
            <a:extLst>
              <a:ext uri="{FF2B5EF4-FFF2-40B4-BE49-F238E27FC236}">
                <a16:creationId xmlns:a16="http://schemas.microsoft.com/office/drawing/2014/main" id="{AF513624-9AD4-4B61-B3D1-7B21213507C0}"/>
              </a:ext>
            </a:extLst>
          </p:cNvPr>
          <p:cNvSpPr>
            <a:spLocks noGrp="1"/>
          </p:cNvSpPr>
          <p:nvPr>
            <p:ph type="title"/>
          </p:nvPr>
        </p:nvSpPr>
        <p:spPr>
          <a:xfrm>
            <a:off x="762000" y="715964"/>
            <a:ext cx="10591800" cy="646332"/>
          </a:xfrm>
        </p:spPr>
        <p:txBody>
          <a:bodyPr>
            <a:noAutofit/>
          </a:bodyPr>
          <a:lstStyle>
            <a:lvl1pPr>
              <a:spcBef>
                <a:spcPts val="1000"/>
              </a:spcBef>
              <a:defRPr sz="4000" b="1"/>
            </a:lvl1pPr>
          </a:lstStyle>
          <a:p>
            <a:r>
              <a:rPr lang="en-US"/>
              <a:t>Click to edit Master title style</a:t>
            </a:r>
            <a:endParaRPr lang="en-US" dirty="0"/>
          </a:p>
        </p:txBody>
      </p:sp>
    </p:spTree>
    <p:extLst>
      <p:ext uri="{BB962C8B-B14F-4D97-AF65-F5344CB8AC3E}">
        <p14:creationId xmlns:p14="http://schemas.microsoft.com/office/powerpoint/2010/main" val="14229174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0A1B9BC-7BE7-4893-90FD-CC95830FD8F2}" type="datetimeFigureOut">
              <a:rPr lang="en-US" smtClean="0"/>
              <a:t>1/10/2024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2715270E-046A-4C23-BC98-E307A7DD6BE8}" type="slidenum">
              <a:rPr lang="en-US" smtClean="0"/>
              <a:t>‹#›</a:t>
            </a:fld>
            <a:endParaRPr lang="en-US" dirty="0"/>
          </a:p>
        </p:txBody>
      </p:sp>
    </p:spTree>
    <p:extLst>
      <p:ext uri="{BB962C8B-B14F-4D97-AF65-F5344CB8AC3E}">
        <p14:creationId xmlns:p14="http://schemas.microsoft.com/office/powerpoint/2010/main" val="41378416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One Photo Content">
    <p:bg>
      <p:bgPr>
        <a:solidFill>
          <a:schemeClr val="accent2"/>
        </a:solidFill>
        <a:effectLst/>
      </p:bgPr>
    </p:bg>
    <p:spTree>
      <p:nvGrpSpPr>
        <p:cNvPr id="1" name=""/>
        <p:cNvGrpSpPr/>
        <p:nvPr/>
      </p:nvGrpSpPr>
      <p:grpSpPr>
        <a:xfrm>
          <a:off x="0" y="0"/>
          <a:ext cx="0" cy="0"/>
          <a:chOff x="0" y="0"/>
          <a:chExt cx="0" cy="0"/>
        </a:xfrm>
      </p:grpSpPr>
      <p:sp>
        <p:nvSpPr>
          <p:cNvPr id="16" name="Text Placeholder 15">
            <a:extLst>
              <a:ext uri="{FF2B5EF4-FFF2-40B4-BE49-F238E27FC236}">
                <a16:creationId xmlns:a16="http://schemas.microsoft.com/office/drawing/2014/main" id="{8498B63D-F60C-4A9D-8D3E-0C7CD748FEDE}"/>
              </a:ext>
            </a:extLst>
          </p:cNvPr>
          <p:cNvSpPr>
            <a:spLocks noGrp="1"/>
          </p:cNvSpPr>
          <p:nvPr>
            <p:ph type="body" sz="quarter" idx="11"/>
          </p:nvPr>
        </p:nvSpPr>
        <p:spPr>
          <a:xfrm>
            <a:off x="762000" y="1905000"/>
            <a:ext cx="5334000" cy="3276600"/>
          </a:xfrm>
        </p:spPr>
        <p:txBody>
          <a:bodyPr/>
          <a:lstStyle>
            <a:lvl1pPr marL="0" indent="0">
              <a:buNone/>
              <a:defRPr sz="2000" b="1"/>
            </a:lvl1pPr>
            <a:lvl2pPr marL="228600" indent="-228600">
              <a:spcBef>
                <a:spcPts val="1000"/>
              </a:spcBef>
              <a:tabLst/>
              <a:defRPr sz="1800"/>
            </a:lvl2pPr>
          </a:lstStyle>
          <a:p>
            <a:pPr lvl="0"/>
            <a:r>
              <a:rPr lang="en-US"/>
              <a:t>Click to edit Master text styles</a:t>
            </a:r>
          </a:p>
          <a:p>
            <a:pPr lvl="1"/>
            <a:r>
              <a:rPr lang="en-US"/>
              <a:t>Second level</a:t>
            </a:r>
          </a:p>
        </p:txBody>
      </p:sp>
      <p:sp>
        <p:nvSpPr>
          <p:cNvPr id="14" name="Picture Placeholder 13">
            <a:extLst>
              <a:ext uri="{FF2B5EF4-FFF2-40B4-BE49-F238E27FC236}">
                <a16:creationId xmlns:a16="http://schemas.microsoft.com/office/drawing/2014/main" id="{9B1932CF-F265-4AEE-8704-F42C01AFB479}"/>
              </a:ext>
            </a:extLst>
          </p:cNvPr>
          <p:cNvSpPr>
            <a:spLocks noGrp="1"/>
          </p:cNvSpPr>
          <p:nvPr>
            <p:ph type="pic" sz="quarter" idx="10"/>
          </p:nvPr>
        </p:nvSpPr>
        <p:spPr>
          <a:xfrm>
            <a:off x="6858000" y="715963"/>
            <a:ext cx="4572000" cy="5113336"/>
          </a:xfrm>
        </p:spPr>
        <p:txBody>
          <a:bodyPr/>
          <a:lstStyle>
            <a:lvl1pPr>
              <a:buNone/>
              <a:defRPr/>
            </a:lvl1pPr>
          </a:lstStyle>
          <a:p>
            <a:r>
              <a:rPr lang="en-US"/>
              <a:t>Click icon to add picture</a:t>
            </a:r>
            <a:endParaRPr lang="en-US" dirty="0"/>
          </a:p>
        </p:txBody>
      </p:sp>
      <p:pic>
        <p:nvPicPr>
          <p:cNvPr id="2" name="Picture 1">
            <a:extLst>
              <a:ext uri="{FF2B5EF4-FFF2-40B4-BE49-F238E27FC236}">
                <a16:creationId xmlns:a16="http://schemas.microsoft.com/office/drawing/2014/main" id="{1C19AE8D-05DC-434E-8BAB-DB7EE746238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rot="5400000">
            <a:off x="5753100" y="419100"/>
            <a:ext cx="685800" cy="12192000"/>
          </a:xfrm>
          <a:prstGeom prst="rect">
            <a:avLst/>
          </a:prstGeom>
        </p:spPr>
      </p:pic>
      <p:sp>
        <p:nvSpPr>
          <p:cNvPr id="3" name="Title 2">
            <a:extLst>
              <a:ext uri="{FF2B5EF4-FFF2-40B4-BE49-F238E27FC236}">
                <a16:creationId xmlns:a16="http://schemas.microsoft.com/office/drawing/2014/main" id="{33CCC0B9-F174-4BEA-B4A2-17F39F974373}"/>
              </a:ext>
            </a:extLst>
          </p:cNvPr>
          <p:cNvSpPr>
            <a:spLocks noGrp="1"/>
          </p:cNvSpPr>
          <p:nvPr>
            <p:ph type="title"/>
          </p:nvPr>
        </p:nvSpPr>
        <p:spPr>
          <a:xfrm>
            <a:off x="762000" y="715962"/>
            <a:ext cx="5334000" cy="1189038"/>
          </a:xfrm>
        </p:spPr>
        <p:txBody>
          <a:bodyPr anchor="t">
            <a:noAutofit/>
          </a:bodyPr>
          <a:lstStyle>
            <a:lvl1pPr>
              <a:spcBef>
                <a:spcPts val="1000"/>
              </a:spcBef>
              <a:defRPr sz="4000" b="1"/>
            </a:lvl1pPr>
          </a:lstStyle>
          <a:p>
            <a:r>
              <a:rPr lang="en-US"/>
              <a:t>Click to edit Master title style</a:t>
            </a:r>
            <a:endParaRPr lang="en-US" dirty="0"/>
          </a:p>
        </p:txBody>
      </p:sp>
    </p:spTree>
    <p:extLst>
      <p:ext uri="{BB962C8B-B14F-4D97-AF65-F5344CB8AC3E}">
        <p14:creationId xmlns:p14="http://schemas.microsoft.com/office/powerpoint/2010/main" val="31049468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wo Photo Content">
    <p:bg>
      <p:bgPr>
        <a:solidFill>
          <a:schemeClr val="accent2"/>
        </a:solidFill>
        <a:effectLst/>
      </p:bgPr>
    </p:bg>
    <p:spTree>
      <p:nvGrpSpPr>
        <p:cNvPr id="1" name=""/>
        <p:cNvGrpSpPr/>
        <p:nvPr/>
      </p:nvGrpSpPr>
      <p:grpSpPr>
        <a:xfrm>
          <a:off x="0" y="0"/>
          <a:ext cx="0" cy="0"/>
          <a:chOff x="0" y="0"/>
          <a:chExt cx="0" cy="0"/>
        </a:xfrm>
      </p:grpSpPr>
      <p:sp>
        <p:nvSpPr>
          <p:cNvPr id="16" name="Text Placeholder 15">
            <a:extLst>
              <a:ext uri="{FF2B5EF4-FFF2-40B4-BE49-F238E27FC236}">
                <a16:creationId xmlns:a16="http://schemas.microsoft.com/office/drawing/2014/main" id="{8498B63D-F60C-4A9D-8D3E-0C7CD748FEDE}"/>
              </a:ext>
            </a:extLst>
          </p:cNvPr>
          <p:cNvSpPr>
            <a:spLocks noGrp="1"/>
          </p:cNvSpPr>
          <p:nvPr>
            <p:ph type="body" sz="quarter" idx="11"/>
          </p:nvPr>
        </p:nvSpPr>
        <p:spPr>
          <a:xfrm>
            <a:off x="762000" y="1905000"/>
            <a:ext cx="5334000" cy="3276600"/>
          </a:xfrm>
        </p:spPr>
        <p:txBody>
          <a:bodyPr/>
          <a:lstStyle>
            <a:lvl1pPr marL="0" indent="0">
              <a:buNone/>
              <a:defRPr sz="2000" b="1"/>
            </a:lvl1pPr>
            <a:lvl2pPr marL="228600">
              <a:spcBef>
                <a:spcPts val="1000"/>
              </a:spcBef>
              <a:defRPr sz="1800"/>
            </a:lvl2pPr>
          </a:lstStyle>
          <a:p>
            <a:pPr lvl="0"/>
            <a:r>
              <a:rPr lang="en-US"/>
              <a:t>Click to edit Master text styles</a:t>
            </a:r>
          </a:p>
          <a:p>
            <a:pPr lvl="1"/>
            <a:r>
              <a:rPr lang="en-US"/>
              <a:t>Second level</a:t>
            </a:r>
          </a:p>
        </p:txBody>
      </p:sp>
      <p:sp>
        <p:nvSpPr>
          <p:cNvPr id="8" name="Picture Placeholder 13">
            <a:extLst>
              <a:ext uri="{FF2B5EF4-FFF2-40B4-BE49-F238E27FC236}">
                <a16:creationId xmlns:a16="http://schemas.microsoft.com/office/drawing/2014/main" id="{89E410BA-B0FE-4F0E-8BE5-D33CC016635B}"/>
              </a:ext>
            </a:extLst>
          </p:cNvPr>
          <p:cNvSpPr>
            <a:spLocks noGrp="1"/>
          </p:cNvSpPr>
          <p:nvPr>
            <p:ph type="pic" sz="quarter" idx="13"/>
          </p:nvPr>
        </p:nvSpPr>
        <p:spPr>
          <a:xfrm>
            <a:off x="6858000" y="3444081"/>
            <a:ext cx="4572000" cy="2362200"/>
          </a:xfrm>
        </p:spPr>
        <p:txBody>
          <a:bodyPr/>
          <a:lstStyle>
            <a:lvl1pPr>
              <a:buNone/>
              <a:defRPr/>
            </a:lvl1pPr>
          </a:lstStyle>
          <a:p>
            <a:r>
              <a:rPr lang="en-US"/>
              <a:t>Click icon to add picture</a:t>
            </a:r>
            <a:endParaRPr lang="en-US" dirty="0"/>
          </a:p>
        </p:txBody>
      </p:sp>
      <p:sp>
        <p:nvSpPr>
          <p:cNvPr id="9" name="Picture Placeholder 13">
            <a:extLst>
              <a:ext uri="{FF2B5EF4-FFF2-40B4-BE49-F238E27FC236}">
                <a16:creationId xmlns:a16="http://schemas.microsoft.com/office/drawing/2014/main" id="{827A95C0-AE8D-46E1-9EF9-64504CBEF99E}"/>
              </a:ext>
            </a:extLst>
          </p:cNvPr>
          <p:cNvSpPr>
            <a:spLocks noGrp="1"/>
          </p:cNvSpPr>
          <p:nvPr>
            <p:ph type="pic" sz="quarter" idx="14"/>
          </p:nvPr>
        </p:nvSpPr>
        <p:spPr>
          <a:xfrm>
            <a:off x="6858000" y="715963"/>
            <a:ext cx="4572000" cy="2362200"/>
          </a:xfrm>
        </p:spPr>
        <p:txBody>
          <a:bodyPr/>
          <a:lstStyle>
            <a:lvl1pPr>
              <a:buNone/>
              <a:defRPr/>
            </a:lvl1pPr>
          </a:lstStyle>
          <a:p>
            <a:r>
              <a:rPr lang="en-US"/>
              <a:t>Click icon to add picture</a:t>
            </a:r>
            <a:endParaRPr lang="en-US" dirty="0"/>
          </a:p>
        </p:txBody>
      </p:sp>
      <p:pic>
        <p:nvPicPr>
          <p:cNvPr id="2" name="Picture 1">
            <a:extLst>
              <a:ext uri="{FF2B5EF4-FFF2-40B4-BE49-F238E27FC236}">
                <a16:creationId xmlns:a16="http://schemas.microsoft.com/office/drawing/2014/main" id="{15BEAC93-2E5F-4D18-864F-810515C3602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rot="5400000">
            <a:off x="5753100" y="419100"/>
            <a:ext cx="685800" cy="12192000"/>
          </a:xfrm>
          <a:prstGeom prst="rect">
            <a:avLst/>
          </a:prstGeom>
        </p:spPr>
      </p:pic>
      <p:sp>
        <p:nvSpPr>
          <p:cNvPr id="10" name="Title 2">
            <a:extLst>
              <a:ext uri="{FF2B5EF4-FFF2-40B4-BE49-F238E27FC236}">
                <a16:creationId xmlns:a16="http://schemas.microsoft.com/office/drawing/2014/main" id="{3F45076F-4240-4B40-8CE4-637DD751A68B}"/>
              </a:ext>
            </a:extLst>
          </p:cNvPr>
          <p:cNvSpPr>
            <a:spLocks noGrp="1"/>
          </p:cNvSpPr>
          <p:nvPr>
            <p:ph type="title"/>
          </p:nvPr>
        </p:nvSpPr>
        <p:spPr>
          <a:xfrm>
            <a:off x="762000" y="715963"/>
            <a:ext cx="5334000" cy="1189038"/>
          </a:xfrm>
        </p:spPr>
        <p:txBody>
          <a:bodyPr anchor="t">
            <a:normAutofit/>
          </a:bodyPr>
          <a:lstStyle>
            <a:lvl1pPr>
              <a:spcBef>
                <a:spcPts val="1000"/>
              </a:spcBef>
              <a:defRPr sz="4000" b="1"/>
            </a:lvl1pPr>
          </a:lstStyle>
          <a:p>
            <a:r>
              <a:rPr lang="en-US"/>
              <a:t>Click to edit Master title style</a:t>
            </a:r>
            <a:endParaRPr lang="en-US" dirty="0"/>
          </a:p>
        </p:txBody>
      </p:sp>
    </p:spTree>
    <p:extLst>
      <p:ext uri="{BB962C8B-B14F-4D97-AF65-F5344CB8AC3E}">
        <p14:creationId xmlns:p14="http://schemas.microsoft.com/office/powerpoint/2010/main" val="1586680172"/>
      </p:ext>
    </p:extLst>
  </p:cSld>
  <p:clrMapOvr>
    <a:masterClrMapping/>
  </p:clrMapOvr>
  <p:extLst>
    <p:ext uri="{DCECCB84-F9BA-43D5-87BE-67443E8EF086}">
      <p15:sldGuideLst xmlns:p15="http://schemas.microsoft.com/office/powerpoint/2012/main">
        <p15:guide id="1" orient="horz" pos="3672" userDrawn="1">
          <p15:clr>
            <a:srgbClr val="FBAE40"/>
          </p15:clr>
        </p15:guide>
        <p15:guide id="2"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Right Pattern Content">
    <p:bg>
      <p:bgPr>
        <a:solidFill>
          <a:schemeClr val="tx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0490D68-B82F-49A4-A08B-9A8AF3A6F17D}"/>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7721600" y="0"/>
            <a:ext cx="4470400" cy="6858000"/>
          </a:xfrm>
          <a:prstGeom prst="rect">
            <a:avLst/>
          </a:prstGeom>
        </p:spPr>
      </p:pic>
      <p:sp>
        <p:nvSpPr>
          <p:cNvPr id="12" name="Text Placeholder 15">
            <a:extLst>
              <a:ext uri="{FF2B5EF4-FFF2-40B4-BE49-F238E27FC236}">
                <a16:creationId xmlns:a16="http://schemas.microsoft.com/office/drawing/2014/main" id="{E8DBED36-2461-46D0-AF71-79E0064B3758}"/>
              </a:ext>
            </a:extLst>
          </p:cNvPr>
          <p:cNvSpPr>
            <a:spLocks noGrp="1"/>
          </p:cNvSpPr>
          <p:nvPr>
            <p:ph type="body" sz="quarter" idx="11"/>
          </p:nvPr>
        </p:nvSpPr>
        <p:spPr>
          <a:xfrm>
            <a:off x="762000" y="1905000"/>
            <a:ext cx="6477000" cy="3276600"/>
          </a:xfrm>
        </p:spPr>
        <p:txBody>
          <a:bodyPr/>
          <a:lstStyle>
            <a:lvl1pPr marL="0" indent="0">
              <a:buNone/>
              <a:defRPr sz="2000" b="1">
                <a:solidFill>
                  <a:schemeClr val="bg2"/>
                </a:solidFill>
              </a:defRPr>
            </a:lvl1pPr>
            <a:lvl2pPr marL="228600">
              <a:spcBef>
                <a:spcPts val="1000"/>
              </a:spcBef>
              <a:defRPr sz="1800">
                <a:solidFill>
                  <a:schemeClr val="bg2"/>
                </a:solidFill>
              </a:defRPr>
            </a:lvl2pPr>
          </a:lstStyle>
          <a:p>
            <a:pPr lvl="0"/>
            <a:r>
              <a:rPr lang="en-US"/>
              <a:t>Click to edit Master text styles</a:t>
            </a:r>
          </a:p>
          <a:p>
            <a:pPr lvl="1"/>
            <a:r>
              <a:rPr lang="en-US"/>
              <a:t>Second level</a:t>
            </a:r>
          </a:p>
        </p:txBody>
      </p:sp>
      <p:pic>
        <p:nvPicPr>
          <p:cNvPr id="3" name="Picture 2">
            <a:extLst>
              <a:ext uri="{FF2B5EF4-FFF2-40B4-BE49-F238E27FC236}">
                <a16:creationId xmlns:a16="http://schemas.microsoft.com/office/drawing/2014/main" id="{C807187F-739A-422C-9E4F-F94E6DE092E8}"/>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a:off x="7721600" y="0"/>
            <a:ext cx="4470400" cy="6858000"/>
          </a:xfrm>
          <a:prstGeom prst="rect">
            <a:avLst/>
          </a:prstGeom>
        </p:spPr>
      </p:pic>
      <p:sp>
        <p:nvSpPr>
          <p:cNvPr id="2" name="Title 1">
            <a:extLst>
              <a:ext uri="{FF2B5EF4-FFF2-40B4-BE49-F238E27FC236}">
                <a16:creationId xmlns:a16="http://schemas.microsoft.com/office/drawing/2014/main" id="{6EF87E8F-5716-4A71-B64F-EC5A742B45D2}"/>
              </a:ext>
            </a:extLst>
          </p:cNvPr>
          <p:cNvSpPr>
            <a:spLocks noGrp="1"/>
          </p:cNvSpPr>
          <p:nvPr>
            <p:ph type="title"/>
          </p:nvPr>
        </p:nvSpPr>
        <p:spPr>
          <a:xfrm>
            <a:off x="762000" y="715961"/>
            <a:ext cx="6477000" cy="1189038"/>
          </a:xfrm>
        </p:spPr>
        <p:txBody>
          <a:bodyPr anchor="t">
            <a:noAutofit/>
          </a:bodyPr>
          <a:lstStyle>
            <a:lvl1pPr>
              <a:spcBef>
                <a:spcPts val="1000"/>
              </a:spcBef>
              <a:defRPr sz="4000" b="1">
                <a:solidFill>
                  <a:schemeClr val="accent2"/>
                </a:solidFill>
              </a:defRPr>
            </a:lvl1pPr>
          </a:lstStyle>
          <a:p>
            <a:r>
              <a:rPr lang="en-US"/>
              <a:t>Click to edit Master title style</a:t>
            </a:r>
            <a:endParaRPr lang="en-US" dirty="0"/>
          </a:p>
        </p:txBody>
      </p:sp>
    </p:spTree>
    <p:extLst>
      <p:ext uri="{BB962C8B-B14F-4D97-AF65-F5344CB8AC3E}">
        <p14:creationId xmlns:p14="http://schemas.microsoft.com/office/powerpoint/2010/main" val="172072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2240" userDrawn="1">
          <p15:clr>
            <a:srgbClr val="5ACBF0"/>
          </p15:clr>
        </p15:guide>
        <p15:guide id="4" orient="horz" pos="2487" userDrawn="1">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eft Pattern Content">
    <p:bg>
      <p:bgPr>
        <a:solidFill>
          <a:schemeClr val="tx1"/>
        </a:solidFill>
        <a:effectLst/>
      </p:bgPr>
    </p:bg>
    <p:spTree>
      <p:nvGrpSpPr>
        <p:cNvPr id="1" name=""/>
        <p:cNvGrpSpPr/>
        <p:nvPr/>
      </p:nvGrpSpPr>
      <p:grpSpPr>
        <a:xfrm>
          <a:off x="0" y="0"/>
          <a:ext cx="0" cy="0"/>
          <a:chOff x="0" y="0"/>
          <a:chExt cx="0" cy="0"/>
        </a:xfrm>
      </p:grpSpPr>
      <p:sp>
        <p:nvSpPr>
          <p:cNvPr id="12" name="Text Placeholder 15">
            <a:extLst>
              <a:ext uri="{FF2B5EF4-FFF2-40B4-BE49-F238E27FC236}">
                <a16:creationId xmlns:a16="http://schemas.microsoft.com/office/drawing/2014/main" id="{E8DBED36-2461-46D0-AF71-79E0064B3758}"/>
              </a:ext>
            </a:extLst>
          </p:cNvPr>
          <p:cNvSpPr>
            <a:spLocks noGrp="1"/>
          </p:cNvSpPr>
          <p:nvPr>
            <p:ph type="body" sz="quarter" idx="11"/>
          </p:nvPr>
        </p:nvSpPr>
        <p:spPr>
          <a:xfrm>
            <a:off x="5199743" y="1905000"/>
            <a:ext cx="6477000" cy="3276600"/>
          </a:xfrm>
        </p:spPr>
        <p:txBody>
          <a:bodyPr/>
          <a:lstStyle>
            <a:lvl1pPr marL="0" indent="0">
              <a:buNone/>
              <a:defRPr sz="2000" b="1">
                <a:solidFill>
                  <a:schemeClr val="bg2"/>
                </a:solidFill>
              </a:defRPr>
            </a:lvl1pPr>
            <a:lvl2pPr marL="228600" indent="-228600">
              <a:spcBef>
                <a:spcPts val="1000"/>
              </a:spcBef>
              <a:defRPr sz="1800">
                <a:solidFill>
                  <a:schemeClr val="bg2"/>
                </a:solidFill>
              </a:defRPr>
            </a:lvl2pPr>
          </a:lstStyle>
          <a:p>
            <a:pPr lvl="0"/>
            <a:r>
              <a:rPr lang="en-US"/>
              <a:t>Click to edit Master text styles</a:t>
            </a:r>
          </a:p>
          <a:p>
            <a:pPr lvl="1"/>
            <a:r>
              <a:rPr lang="en-US"/>
              <a:t>Second level</a:t>
            </a:r>
          </a:p>
        </p:txBody>
      </p:sp>
      <p:pic>
        <p:nvPicPr>
          <p:cNvPr id="2" name="Picture 1">
            <a:extLst>
              <a:ext uri="{FF2B5EF4-FFF2-40B4-BE49-F238E27FC236}">
                <a16:creationId xmlns:a16="http://schemas.microsoft.com/office/drawing/2014/main" id="{F683DB48-CF57-4729-916D-E4E70143AC6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rot="16200000">
            <a:off x="-1200150" y="1200150"/>
            <a:ext cx="6858000" cy="4457700"/>
          </a:xfrm>
          <a:prstGeom prst="rect">
            <a:avLst/>
          </a:prstGeom>
        </p:spPr>
      </p:pic>
      <p:sp>
        <p:nvSpPr>
          <p:cNvPr id="3" name="Title 2">
            <a:extLst>
              <a:ext uri="{FF2B5EF4-FFF2-40B4-BE49-F238E27FC236}">
                <a16:creationId xmlns:a16="http://schemas.microsoft.com/office/drawing/2014/main" id="{C7668F4E-0433-49FD-9D92-3B60E9B0AEE6}"/>
              </a:ext>
            </a:extLst>
          </p:cNvPr>
          <p:cNvSpPr>
            <a:spLocks noGrp="1"/>
          </p:cNvSpPr>
          <p:nvPr>
            <p:ph type="title"/>
          </p:nvPr>
        </p:nvSpPr>
        <p:spPr>
          <a:xfrm>
            <a:off x="5199742" y="715961"/>
            <a:ext cx="6477000" cy="1189037"/>
          </a:xfrm>
        </p:spPr>
        <p:txBody>
          <a:bodyPr anchor="t">
            <a:normAutofit/>
          </a:bodyPr>
          <a:lstStyle>
            <a:lvl1pPr>
              <a:spcBef>
                <a:spcPts val="1000"/>
              </a:spcBef>
              <a:defRPr sz="4000" b="1" spc="-50" baseline="0">
                <a:solidFill>
                  <a:schemeClr val="accent4"/>
                </a:solidFill>
              </a:defRPr>
            </a:lvl1pPr>
          </a:lstStyle>
          <a:p>
            <a:r>
              <a:rPr lang="en-US"/>
              <a:t>Click to edit Master title style</a:t>
            </a:r>
            <a:endParaRPr lang="en-US" dirty="0"/>
          </a:p>
        </p:txBody>
      </p:sp>
    </p:spTree>
    <p:extLst>
      <p:ext uri="{BB962C8B-B14F-4D97-AF65-F5344CB8AC3E}">
        <p14:creationId xmlns:p14="http://schemas.microsoft.com/office/powerpoint/2010/main" val="2189876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2808" userDrawn="1">
          <p15:clr>
            <a:srgbClr val="5ACBF0"/>
          </p15:clr>
        </p15:guide>
        <p15:guide id="3" orient="horz" pos="2240" userDrawn="1">
          <p15:clr>
            <a:srgbClr val="5ACBF0"/>
          </p15:clr>
        </p15:guide>
        <p15:guide id="4" orient="horz" pos="2487" userDrawn="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fetti Content Purple">
    <p:bg>
      <p:bgPr>
        <a:solidFill>
          <a:schemeClr val="accent3"/>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D9303A2-B30A-054C-B809-053B909E125F}"/>
              </a:ext>
            </a:extLst>
          </p:cNvPr>
          <p:cNvSpPr>
            <a:spLocks noGrp="1"/>
          </p:cNvSpPr>
          <p:nvPr>
            <p:ph type="title" hasCustomPrompt="1"/>
          </p:nvPr>
        </p:nvSpPr>
        <p:spPr>
          <a:xfrm>
            <a:off x="1525301" y="1995467"/>
            <a:ext cx="9141397" cy="615553"/>
          </a:xfrm>
          <a:noFill/>
        </p:spPr>
        <p:txBody>
          <a:bodyPr wrap="square" lIns="0" tIns="0" rIns="0" bIns="0" anchor="b" anchorCtr="0">
            <a:spAutoFit/>
          </a:bodyPr>
          <a:lstStyle>
            <a:lvl1pPr algn="ctr" defTabSz="932742" rtl="0" eaLnBrk="1" latinLnBrk="0" hangingPunct="1">
              <a:lnSpc>
                <a:spcPct val="100000"/>
              </a:lnSpc>
              <a:spcBef>
                <a:spcPct val="0"/>
              </a:spcBef>
              <a:buNone/>
              <a:defRPr lang="en-US" sz="4000" b="1" i="0" kern="1200" cap="none" spc="-50" baseline="0" dirty="0">
                <a:ln w="3175">
                  <a:noFill/>
                </a:ln>
                <a:solidFill>
                  <a:schemeClr val="tx1"/>
                </a:solidFill>
                <a:effectLst/>
                <a:latin typeface="+mj-lt"/>
                <a:ea typeface="+mn-ea"/>
                <a:cs typeface="Segoe UI" pitchFamily="34" charset="0"/>
              </a:defRPr>
            </a:lvl1pPr>
          </a:lstStyle>
          <a:p>
            <a:r>
              <a:rPr lang="en-US" dirty="0"/>
              <a:t>Section title with border</a:t>
            </a:r>
          </a:p>
        </p:txBody>
      </p:sp>
      <p:sp>
        <p:nvSpPr>
          <p:cNvPr id="6" name="Text Placeholder 4">
            <a:extLst>
              <a:ext uri="{FF2B5EF4-FFF2-40B4-BE49-F238E27FC236}">
                <a16:creationId xmlns:a16="http://schemas.microsoft.com/office/drawing/2014/main" id="{10F58DD1-3970-D84D-8040-EF33B0971D59}"/>
              </a:ext>
            </a:extLst>
          </p:cNvPr>
          <p:cNvSpPr>
            <a:spLocks noGrp="1"/>
          </p:cNvSpPr>
          <p:nvPr>
            <p:ph type="body" sz="quarter" idx="12" hasCustomPrompt="1"/>
          </p:nvPr>
        </p:nvSpPr>
        <p:spPr>
          <a:xfrm>
            <a:off x="2196307" y="3260705"/>
            <a:ext cx="7799387" cy="1534757"/>
          </a:xfrm>
          <a:prstGeom prst="rect">
            <a:avLst/>
          </a:prstGeom>
          <a:noFill/>
        </p:spPr>
        <p:txBody>
          <a:bodyPr wrap="square" lIns="0" tIns="0" rIns="0" bIns="0">
            <a:noAutofit/>
          </a:bodyPr>
          <a:lstStyle>
            <a:lvl1pPr marL="0" indent="0" algn="ctr">
              <a:spcBef>
                <a:spcPts val="0"/>
              </a:spcBef>
              <a:spcAft>
                <a:spcPts val="0"/>
              </a:spcAft>
              <a:buFont typeface="Arial" panose="020B0604020202020204" pitchFamily="34" charset="0"/>
              <a:buNone/>
              <a:defRPr lang="en-US" sz="1800" kern="1200" dirty="0">
                <a:solidFill>
                  <a:schemeClr val="tx1"/>
                </a:solidFill>
                <a:latin typeface="+mn-lt"/>
                <a:ea typeface="+mn-ea"/>
                <a:cs typeface="+mn-cs"/>
              </a:defRPr>
            </a:lvl1pPr>
          </a:lstStyle>
          <a:p>
            <a:pPr lvl="0"/>
            <a:r>
              <a:rPr lang="en-US"/>
              <a:t>Insert content here</a:t>
            </a:r>
          </a:p>
        </p:txBody>
      </p:sp>
      <p:sp>
        <p:nvSpPr>
          <p:cNvPr id="119" name="Freeform 5">
            <a:extLst>
              <a:ext uri="{FF2B5EF4-FFF2-40B4-BE49-F238E27FC236}">
                <a16:creationId xmlns:a16="http://schemas.microsoft.com/office/drawing/2014/main" id="{83D44B3A-DC81-4CDB-80B8-F943DED435E9}"/>
              </a:ext>
            </a:extLst>
          </p:cNvPr>
          <p:cNvSpPr>
            <a:spLocks/>
          </p:cNvSpPr>
          <p:nvPr userDrawn="1"/>
        </p:nvSpPr>
        <p:spPr bwMode="auto">
          <a:xfrm>
            <a:off x="0"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1" name="Freeform 5">
            <a:extLst>
              <a:ext uri="{FF2B5EF4-FFF2-40B4-BE49-F238E27FC236}">
                <a16:creationId xmlns:a16="http://schemas.microsoft.com/office/drawing/2014/main" id="{151569B0-9C86-438F-A1AE-05ED60D0F265}"/>
              </a:ext>
            </a:extLst>
          </p:cNvPr>
          <p:cNvSpPr>
            <a:spLocks/>
          </p:cNvSpPr>
          <p:nvPr userDrawn="1"/>
        </p:nvSpPr>
        <p:spPr bwMode="auto">
          <a:xfrm>
            <a:off x="403225"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3" name="Freeform 5">
            <a:extLst>
              <a:ext uri="{FF2B5EF4-FFF2-40B4-BE49-F238E27FC236}">
                <a16:creationId xmlns:a16="http://schemas.microsoft.com/office/drawing/2014/main" id="{CCD311FE-1421-46A5-92B9-3C8A6A7F5E8C}"/>
              </a:ext>
            </a:extLst>
          </p:cNvPr>
          <p:cNvSpPr>
            <a:spLocks/>
          </p:cNvSpPr>
          <p:nvPr userDrawn="1"/>
        </p:nvSpPr>
        <p:spPr bwMode="auto">
          <a:xfrm>
            <a:off x="806450"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5" name="Freeform 5">
            <a:extLst>
              <a:ext uri="{FF2B5EF4-FFF2-40B4-BE49-F238E27FC236}">
                <a16:creationId xmlns:a16="http://schemas.microsoft.com/office/drawing/2014/main" id="{2B789E47-10B7-479F-B3E4-97A211C54085}"/>
              </a:ext>
            </a:extLst>
          </p:cNvPr>
          <p:cNvSpPr>
            <a:spLocks/>
          </p:cNvSpPr>
          <p:nvPr userDrawn="1"/>
        </p:nvSpPr>
        <p:spPr bwMode="auto">
          <a:xfrm>
            <a:off x="1209675"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7" name="Freeform 5">
            <a:extLst>
              <a:ext uri="{FF2B5EF4-FFF2-40B4-BE49-F238E27FC236}">
                <a16:creationId xmlns:a16="http://schemas.microsoft.com/office/drawing/2014/main" id="{E771A75F-B91F-4601-B829-BEEA9E2B5912}"/>
              </a:ext>
            </a:extLst>
          </p:cNvPr>
          <p:cNvSpPr>
            <a:spLocks/>
          </p:cNvSpPr>
          <p:nvPr userDrawn="1"/>
        </p:nvSpPr>
        <p:spPr bwMode="auto">
          <a:xfrm>
            <a:off x="1612900"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9" name="Freeform 5">
            <a:extLst>
              <a:ext uri="{FF2B5EF4-FFF2-40B4-BE49-F238E27FC236}">
                <a16:creationId xmlns:a16="http://schemas.microsoft.com/office/drawing/2014/main" id="{12BE88AE-786D-4978-8E31-4015DBC2A4C3}"/>
              </a:ext>
            </a:extLst>
          </p:cNvPr>
          <p:cNvSpPr>
            <a:spLocks/>
          </p:cNvSpPr>
          <p:nvPr userDrawn="1"/>
        </p:nvSpPr>
        <p:spPr bwMode="auto">
          <a:xfrm>
            <a:off x="2016125"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1" name="Freeform 5">
            <a:extLst>
              <a:ext uri="{FF2B5EF4-FFF2-40B4-BE49-F238E27FC236}">
                <a16:creationId xmlns:a16="http://schemas.microsoft.com/office/drawing/2014/main" id="{315D8FE8-C69A-44FB-BD09-7F0E768518E0}"/>
              </a:ext>
            </a:extLst>
          </p:cNvPr>
          <p:cNvSpPr>
            <a:spLocks/>
          </p:cNvSpPr>
          <p:nvPr userDrawn="1"/>
        </p:nvSpPr>
        <p:spPr bwMode="auto">
          <a:xfrm>
            <a:off x="2419350"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3" name="Freeform 5">
            <a:extLst>
              <a:ext uri="{FF2B5EF4-FFF2-40B4-BE49-F238E27FC236}">
                <a16:creationId xmlns:a16="http://schemas.microsoft.com/office/drawing/2014/main" id="{50F99163-4524-4752-96D9-AA617FC04D65}"/>
              </a:ext>
            </a:extLst>
          </p:cNvPr>
          <p:cNvSpPr>
            <a:spLocks/>
          </p:cNvSpPr>
          <p:nvPr userDrawn="1"/>
        </p:nvSpPr>
        <p:spPr bwMode="auto">
          <a:xfrm>
            <a:off x="2822575"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5" name="Freeform 5">
            <a:extLst>
              <a:ext uri="{FF2B5EF4-FFF2-40B4-BE49-F238E27FC236}">
                <a16:creationId xmlns:a16="http://schemas.microsoft.com/office/drawing/2014/main" id="{C777E46D-D756-4BDA-A3B4-2DB1DE6E61D7}"/>
              </a:ext>
            </a:extLst>
          </p:cNvPr>
          <p:cNvSpPr>
            <a:spLocks/>
          </p:cNvSpPr>
          <p:nvPr userDrawn="1"/>
        </p:nvSpPr>
        <p:spPr bwMode="auto">
          <a:xfrm>
            <a:off x="3225800"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7" name="Freeform 5">
            <a:extLst>
              <a:ext uri="{FF2B5EF4-FFF2-40B4-BE49-F238E27FC236}">
                <a16:creationId xmlns:a16="http://schemas.microsoft.com/office/drawing/2014/main" id="{25B709C5-D087-49F1-A8A6-2D75DE33C76B}"/>
              </a:ext>
            </a:extLst>
          </p:cNvPr>
          <p:cNvSpPr>
            <a:spLocks/>
          </p:cNvSpPr>
          <p:nvPr userDrawn="1"/>
        </p:nvSpPr>
        <p:spPr bwMode="auto">
          <a:xfrm>
            <a:off x="3629025"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9" name="Freeform 5">
            <a:extLst>
              <a:ext uri="{FF2B5EF4-FFF2-40B4-BE49-F238E27FC236}">
                <a16:creationId xmlns:a16="http://schemas.microsoft.com/office/drawing/2014/main" id="{519D68D8-74F8-44F1-B73F-42156F9FDC23}"/>
              </a:ext>
            </a:extLst>
          </p:cNvPr>
          <p:cNvSpPr>
            <a:spLocks/>
          </p:cNvSpPr>
          <p:nvPr userDrawn="1"/>
        </p:nvSpPr>
        <p:spPr bwMode="auto">
          <a:xfrm>
            <a:off x="4032250"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1" name="Freeform 5">
            <a:extLst>
              <a:ext uri="{FF2B5EF4-FFF2-40B4-BE49-F238E27FC236}">
                <a16:creationId xmlns:a16="http://schemas.microsoft.com/office/drawing/2014/main" id="{543E355E-5790-4E21-8382-3C55A04CB9DC}"/>
              </a:ext>
            </a:extLst>
          </p:cNvPr>
          <p:cNvSpPr>
            <a:spLocks/>
          </p:cNvSpPr>
          <p:nvPr userDrawn="1"/>
        </p:nvSpPr>
        <p:spPr bwMode="auto">
          <a:xfrm>
            <a:off x="4435475"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3" name="Freeform 5">
            <a:extLst>
              <a:ext uri="{FF2B5EF4-FFF2-40B4-BE49-F238E27FC236}">
                <a16:creationId xmlns:a16="http://schemas.microsoft.com/office/drawing/2014/main" id="{C6494B8B-41CF-4993-B667-E00F064C385F}"/>
              </a:ext>
            </a:extLst>
          </p:cNvPr>
          <p:cNvSpPr>
            <a:spLocks/>
          </p:cNvSpPr>
          <p:nvPr userDrawn="1"/>
        </p:nvSpPr>
        <p:spPr bwMode="auto">
          <a:xfrm>
            <a:off x="4838700"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5" name="Freeform 5">
            <a:extLst>
              <a:ext uri="{FF2B5EF4-FFF2-40B4-BE49-F238E27FC236}">
                <a16:creationId xmlns:a16="http://schemas.microsoft.com/office/drawing/2014/main" id="{C4265E16-2BDF-4C97-8374-E88DBA6F3A72}"/>
              </a:ext>
            </a:extLst>
          </p:cNvPr>
          <p:cNvSpPr>
            <a:spLocks/>
          </p:cNvSpPr>
          <p:nvPr userDrawn="1"/>
        </p:nvSpPr>
        <p:spPr bwMode="auto">
          <a:xfrm>
            <a:off x="5241925"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7" name="Freeform 5">
            <a:extLst>
              <a:ext uri="{FF2B5EF4-FFF2-40B4-BE49-F238E27FC236}">
                <a16:creationId xmlns:a16="http://schemas.microsoft.com/office/drawing/2014/main" id="{066F27C5-C1F6-4034-8DFE-3FD5C1AC0452}"/>
              </a:ext>
            </a:extLst>
          </p:cNvPr>
          <p:cNvSpPr>
            <a:spLocks/>
          </p:cNvSpPr>
          <p:nvPr userDrawn="1"/>
        </p:nvSpPr>
        <p:spPr bwMode="auto">
          <a:xfrm>
            <a:off x="5645150"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9" name="Freeform 5">
            <a:extLst>
              <a:ext uri="{FF2B5EF4-FFF2-40B4-BE49-F238E27FC236}">
                <a16:creationId xmlns:a16="http://schemas.microsoft.com/office/drawing/2014/main" id="{2831DC9A-E543-4101-A138-7EFCEC705713}"/>
              </a:ext>
            </a:extLst>
          </p:cNvPr>
          <p:cNvSpPr>
            <a:spLocks/>
          </p:cNvSpPr>
          <p:nvPr userDrawn="1"/>
        </p:nvSpPr>
        <p:spPr bwMode="auto">
          <a:xfrm>
            <a:off x="6048375"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1" name="Freeform 5">
            <a:extLst>
              <a:ext uri="{FF2B5EF4-FFF2-40B4-BE49-F238E27FC236}">
                <a16:creationId xmlns:a16="http://schemas.microsoft.com/office/drawing/2014/main" id="{48394A84-CE37-4002-93F8-44426484CDA8}"/>
              </a:ext>
            </a:extLst>
          </p:cNvPr>
          <p:cNvSpPr>
            <a:spLocks/>
          </p:cNvSpPr>
          <p:nvPr userDrawn="1"/>
        </p:nvSpPr>
        <p:spPr bwMode="auto">
          <a:xfrm>
            <a:off x="6451600"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3" name="Freeform 5">
            <a:extLst>
              <a:ext uri="{FF2B5EF4-FFF2-40B4-BE49-F238E27FC236}">
                <a16:creationId xmlns:a16="http://schemas.microsoft.com/office/drawing/2014/main" id="{B961E482-D999-4A66-AD86-3542D3D18CF4}"/>
              </a:ext>
            </a:extLst>
          </p:cNvPr>
          <p:cNvSpPr>
            <a:spLocks/>
          </p:cNvSpPr>
          <p:nvPr userDrawn="1"/>
        </p:nvSpPr>
        <p:spPr bwMode="auto">
          <a:xfrm>
            <a:off x="6854825"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5" name="Freeform 5">
            <a:extLst>
              <a:ext uri="{FF2B5EF4-FFF2-40B4-BE49-F238E27FC236}">
                <a16:creationId xmlns:a16="http://schemas.microsoft.com/office/drawing/2014/main" id="{B3AB249E-9AC7-4283-9819-84552EE8DA60}"/>
              </a:ext>
            </a:extLst>
          </p:cNvPr>
          <p:cNvSpPr>
            <a:spLocks/>
          </p:cNvSpPr>
          <p:nvPr userDrawn="1"/>
        </p:nvSpPr>
        <p:spPr bwMode="auto">
          <a:xfrm>
            <a:off x="7258050"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7" name="Freeform 5">
            <a:extLst>
              <a:ext uri="{FF2B5EF4-FFF2-40B4-BE49-F238E27FC236}">
                <a16:creationId xmlns:a16="http://schemas.microsoft.com/office/drawing/2014/main" id="{143194C4-B8D5-40E8-AA29-09CCFCCB1AAD}"/>
              </a:ext>
            </a:extLst>
          </p:cNvPr>
          <p:cNvSpPr>
            <a:spLocks/>
          </p:cNvSpPr>
          <p:nvPr userDrawn="1"/>
        </p:nvSpPr>
        <p:spPr bwMode="auto">
          <a:xfrm>
            <a:off x="7661275"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9" name="Freeform 5">
            <a:extLst>
              <a:ext uri="{FF2B5EF4-FFF2-40B4-BE49-F238E27FC236}">
                <a16:creationId xmlns:a16="http://schemas.microsoft.com/office/drawing/2014/main" id="{7D46313C-EB02-4047-89F6-D334E1D6555E}"/>
              </a:ext>
            </a:extLst>
          </p:cNvPr>
          <p:cNvSpPr>
            <a:spLocks/>
          </p:cNvSpPr>
          <p:nvPr userDrawn="1"/>
        </p:nvSpPr>
        <p:spPr bwMode="auto">
          <a:xfrm>
            <a:off x="8064500"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1" name="Freeform 5">
            <a:extLst>
              <a:ext uri="{FF2B5EF4-FFF2-40B4-BE49-F238E27FC236}">
                <a16:creationId xmlns:a16="http://schemas.microsoft.com/office/drawing/2014/main" id="{9D574720-4432-414F-A755-2165DB6A12B1}"/>
              </a:ext>
            </a:extLst>
          </p:cNvPr>
          <p:cNvSpPr>
            <a:spLocks/>
          </p:cNvSpPr>
          <p:nvPr userDrawn="1"/>
        </p:nvSpPr>
        <p:spPr bwMode="auto">
          <a:xfrm>
            <a:off x="8467725"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3" name="Freeform 5">
            <a:extLst>
              <a:ext uri="{FF2B5EF4-FFF2-40B4-BE49-F238E27FC236}">
                <a16:creationId xmlns:a16="http://schemas.microsoft.com/office/drawing/2014/main" id="{60DBF99C-FDEF-4EB8-BEB3-6016CF556C4E}"/>
              </a:ext>
            </a:extLst>
          </p:cNvPr>
          <p:cNvSpPr>
            <a:spLocks/>
          </p:cNvSpPr>
          <p:nvPr userDrawn="1"/>
        </p:nvSpPr>
        <p:spPr bwMode="auto">
          <a:xfrm>
            <a:off x="8870950"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5" name="Freeform 5">
            <a:extLst>
              <a:ext uri="{FF2B5EF4-FFF2-40B4-BE49-F238E27FC236}">
                <a16:creationId xmlns:a16="http://schemas.microsoft.com/office/drawing/2014/main" id="{F9BECBFC-E4BA-40A6-9C5C-2A5A5DF6702C}"/>
              </a:ext>
            </a:extLst>
          </p:cNvPr>
          <p:cNvSpPr>
            <a:spLocks/>
          </p:cNvSpPr>
          <p:nvPr userDrawn="1"/>
        </p:nvSpPr>
        <p:spPr bwMode="auto">
          <a:xfrm>
            <a:off x="9274175"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7" name="Freeform 5">
            <a:extLst>
              <a:ext uri="{FF2B5EF4-FFF2-40B4-BE49-F238E27FC236}">
                <a16:creationId xmlns:a16="http://schemas.microsoft.com/office/drawing/2014/main" id="{083D96D8-F927-4368-82B6-DF0B012BEAB0}"/>
              </a:ext>
            </a:extLst>
          </p:cNvPr>
          <p:cNvSpPr>
            <a:spLocks/>
          </p:cNvSpPr>
          <p:nvPr userDrawn="1"/>
        </p:nvSpPr>
        <p:spPr bwMode="auto">
          <a:xfrm>
            <a:off x="10483850"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9" name="Freeform 5">
            <a:extLst>
              <a:ext uri="{FF2B5EF4-FFF2-40B4-BE49-F238E27FC236}">
                <a16:creationId xmlns:a16="http://schemas.microsoft.com/office/drawing/2014/main" id="{C2459E27-74A6-4C11-B416-60F8ACAF5632}"/>
              </a:ext>
            </a:extLst>
          </p:cNvPr>
          <p:cNvSpPr>
            <a:spLocks/>
          </p:cNvSpPr>
          <p:nvPr userDrawn="1"/>
        </p:nvSpPr>
        <p:spPr bwMode="auto">
          <a:xfrm>
            <a:off x="9677400"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1" name="Freeform 5">
            <a:extLst>
              <a:ext uri="{FF2B5EF4-FFF2-40B4-BE49-F238E27FC236}">
                <a16:creationId xmlns:a16="http://schemas.microsoft.com/office/drawing/2014/main" id="{EE8740CA-03F5-4DE6-A689-9CF8CD6403FD}"/>
              </a:ext>
            </a:extLst>
          </p:cNvPr>
          <p:cNvSpPr>
            <a:spLocks/>
          </p:cNvSpPr>
          <p:nvPr userDrawn="1"/>
        </p:nvSpPr>
        <p:spPr bwMode="auto">
          <a:xfrm>
            <a:off x="10080625"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3" name="Freeform 5">
            <a:extLst>
              <a:ext uri="{FF2B5EF4-FFF2-40B4-BE49-F238E27FC236}">
                <a16:creationId xmlns:a16="http://schemas.microsoft.com/office/drawing/2014/main" id="{5EB10864-3F2A-490B-9AD9-34D31A126051}"/>
              </a:ext>
            </a:extLst>
          </p:cNvPr>
          <p:cNvSpPr>
            <a:spLocks/>
          </p:cNvSpPr>
          <p:nvPr userDrawn="1"/>
        </p:nvSpPr>
        <p:spPr bwMode="auto">
          <a:xfrm>
            <a:off x="10887075"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5" name="Freeform 5">
            <a:extLst>
              <a:ext uri="{FF2B5EF4-FFF2-40B4-BE49-F238E27FC236}">
                <a16:creationId xmlns:a16="http://schemas.microsoft.com/office/drawing/2014/main" id="{CA75FFEE-499C-4285-A7E5-05E7568C3C07}"/>
              </a:ext>
            </a:extLst>
          </p:cNvPr>
          <p:cNvSpPr>
            <a:spLocks/>
          </p:cNvSpPr>
          <p:nvPr userDrawn="1"/>
        </p:nvSpPr>
        <p:spPr bwMode="auto">
          <a:xfrm>
            <a:off x="11290300"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7" name="Freeform 5">
            <a:extLst>
              <a:ext uri="{FF2B5EF4-FFF2-40B4-BE49-F238E27FC236}">
                <a16:creationId xmlns:a16="http://schemas.microsoft.com/office/drawing/2014/main" id="{8932D4FB-D460-4F89-84DC-C0E9B85A0925}"/>
              </a:ext>
            </a:extLst>
          </p:cNvPr>
          <p:cNvSpPr>
            <a:spLocks/>
          </p:cNvSpPr>
          <p:nvPr userDrawn="1"/>
        </p:nvSpPr>
        <p:spPr bwMode="auto">
          <a:xfrm>
            <a:off x="11693525"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9" name="Freeform 5">
            <a:extLst>
              <a:ext uri="{FF2B5EF4-FFF2-40B4-BE49-F238E27FC236}">
                <a16:creationId xmlns:a16="http://schemas.microsoft.com/office/drawing/2014/main" id="{D74F4718-2831-43DD-B0C3-FFFAF19748B8}"/>
              </a:ext>
            </a:extLst>
          </p:cNvPr>
          <p:cNvSpPr>
            <a:spLocks/>
          </p:cNvSpPr>
          <p:nvPr userDrawn="1"/>
        </p:nvSpPr>
        <p:spPr bwMode="auto">
          <a:xfrm>
            <a:off x="12096738"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1" name="Freeform 5">
            <a:extLst>
              <a:ext uri="{FF2B5EF4-FFF2-40B4-BE49-F238E27FC236}">
                <a16:creationId xmlns:a16="http://schemas.microsoft.com/office/drawing/2014/main" id="{520F6E80-8A84-4DB2-A47F-74399197A10E}"/>
              </a:ext>
            </a:extLst>
          </p:cNvPr>
          <p:cNvSpPr>
            <a:spLocks/>
          </p:cNvSpPr>
          <p:nvPr userDrawn="1"/>
        </p:nvSpPr>
        <p:spPr bwMode="auto">
          <a:xfrm>
            <a:off x="0"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3" name="Freeform 5">
            <a:extLst>
              <a:ext uri="{FF2B5EF4-FFF2-40B4-BE49-F238E27FC236}">
                <a16:creationId xmlns:a16="http://schemas.microsoft.com/office/drawing/2014/main" id="{6741FEE2-217E-4F02-A93D-3EC0B83DDFDF}"/>
              </a:ext>
            </a:extLst>
          </p:cNvPr>
          <p:cNvSpPr>
            <a:spLocks/>
          </p:cNvSpPr>
          <p:nvPr userDrawn="1"/>
        </p:nvSpPr>
        <p:spPr bwMode="auto">
          <a:xfrm>
            <a:off x="403225"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5" name="Freeform 5">
            <a:extLst>
              <a:ext uri="{FF2B5EF4-FFF2-40B4-BE49-F238E27FC236}">
                <a16:creationId xmlns:a16="http://schemas.microsoft.com/office/drawing/2014/main" id="{5AAF5A42-C6C0-4FAC-BE66-8AEB7C834AA4}"/>
              </a:ext>
            </a:extLst>
          </p:cNvPr>
          <p:cNvSpPr>
            <a:spLocks/>
          </p:cNvSpPr>
          <p:nvPr userDrawn="1"/>
        </p:nvSpPr>
        <p:spPr bwMode="auto">
          <a:xfrm>
            <a:off x="806450"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7" name="Freeform 5">
            <a:extLst>
              <a:ext uri="{FF2B5EF4-FFF2-40B4-BE49-F238E27FC236}">
                <a16:creationId xmlns:a16="http://schemas.microsoft.com/office/drawing/2014/main" id="{4A6B066C-DCAA-422A-9702-95152A0B04CB}"/>
              </a:ext>
            </a:extLst>
          </p:cNvPr>
          <p:cNvSpPr>
            <a:spLocks/>
          </p:cNvSpPr>
          <p:nvPr userDrawn="1"/>
        </p:nvSpPr>
        <p:spPr bwMode="auto">
          <a:xfrm>
            <a:off x="1209675"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9" name="Freeform 5">
            <a:extLst>
              <a:ext uri="{FF2B5EF4-FFF2-40B4-BE49-F238E27FC236}">
                <a16:creationId xmlns:a16="http://schemas.microsoft.com/office/drawing/2014/main" id="{C1DD997A-6B6A-49DA-83B4-A6974F09A420}"/>
              </a:ext>
            </a:extLst>
          </p:cNvPr>
          <p:cNvSpPr>
            <a:spLocks/>
          </p:cNvSpPr>
          <p:nvPr userDrawn="1"/>
        </p:nvSpPr>
        <p:spPr bwMode="auto">
          <a:xfrm>
            <a:off x="1612900"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1" name="Freeform 5">
            <a:extLst>
              <a:ext uri="{FF2B5EF4-FFF2-40B4-BE49-F238E27FC236}">
                <a16:creationId xmlns:a16="http://schemas.microsoft.com/office/drawing/2014/main" id="{17A31390-9BB8-4FE9-8FAB-88549A24175C}"/>
              </a:ext>
            </a:extLst>
          </p:cNvPr>
          <p:cNvSpPr>
            <a:spLocks/>
          </p:cNvSpPr>
          <p:nvPr userDrawn="1"/>
        </p:nvSpPr>
        <p:spPr bwMode="auto">
          <a:xfrm>
            <a:off x="2016125"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3" name="Freeform 5">
            <a:extLst>
              <a:ext uri="{FF2B5EF4-FFF2-40B4-BE49-F238E27FC236}">
                <a16:creationId xmlns:a16="http://schemas.microsoft.com/office/drawing/2014/main" id="{20FAE2A1-8F27-49B8-8541-3C13B47AD6AC}"/>
              </a:ext>
            </a:extLst>
          </p:cNvPr>
          <p:cNvSpPr>
            <a:spLocks/>
          </p:cNvSpPr>
          <p:nvPr userDrawn="1"/>
        </p:nvSpPr>
        <p:spPr bwMode="auto">
          <a:xfrm>
            <a:off x="2419350"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5" name="Freeform 5">
            <a:extLst>
              <a:ext uri="{FF2B5EF4-FFF2-40B4-BE49-F238E27FC236}">
                <a16:creationId xmlns:a16="http://schemas.microsoft.com/office/drawing/2014/main" id="{2F19ADC6-9832-4580-9A14-D1B481D11E29}"/>
              </a:ext>
            </a:extLst>
          </p:cNvPr>
          <p:cNvSpPr>
            <a:spLocks/>
          </p:cNvSpPr>
          <p:nvPr userDrawn="1"/>
        </p:nvSpPr>
        <p:spPr bwMode="auto">
          <a:xfrm>
            <a:off x="2822575"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7" name="Freeform 5">
            <a:extLst>
              <a:ext uri="{FF2B5EF4-FFF2-40B4-BE49-F238E27FC236}">
                <a16:creationId xmlns:a16="http://schemas.microsoft.com/office/drawing/2014/main" id="{C1561070-E604-473F-8E55-B4502DA7BD6D}"/>
              </a:ext>
            </a:extLst>
          </p:cNvPr>
          <p:cNvSpPr>
            <a:spLocks/>
          </p:cNvSpPr>
          <p:nvPr userDrawn="1"/>
        </p:nvSpPr>
        <p:spPr bwMode="auto">
          <a:xfrm>
            <a:off x="3225800"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9" name="Freeform 5">
            <a:extLst>
              <a:ext uri="{FF2B5EF4-FFF2-40B4-BE49-F238E27FC236}">
                <a16:creationId xmlns:a16="http://schemas.microsoft.com/office/drawing/2014/main" id="{4669F3F3-7F13-41B1-98EA-A04A88CE469C}"/>
              </a:ext>
            </a:extLst>
          </p:cNvPr>
          <p:cNvSpPr>
            <a:spLocks/>
          </p:cNvSpPr>
          <p:nvPr userDrawn="1"/>
        </p:nvSpPr>
        <p:spPr bwMode="auto">
          <a:xfrm>
            <a:off x="3629025"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1" name="Freeform 5">
            <a:extLst>
              <a:ext uri="{FF2B5EF4-FFF2-40B4-BE49-F238E27FC236}">
                <a16:creationId xmlns:a16="http://schemas.microsoft.com/office/drawing/2014/main" id="{42BD7F25-AB3C-4D00-977B-E773BA10807B}"/>
              </a:ext>
            </a:extLst>
          </p:cNvPr>
          <p:cNvSpPr>
            <a:spLocks/>
          </p:cNvSpPr>
          <p:nvPr userDrawn="1"/>
        </p:nvSpPr>
        <p:spPr bwMode="auto">
          <a:xfrm>
            <a:off x="4032250"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3" name="Freeform 5">
            <a:extLst>
              <a:ext uri="{FF2B5EF4-FFF2-40B4-BE49-F238E27FC236}">
                <a16:creationId xmlns:a16="http://schemas.microsoft.com/office/drawing/2014/main" id="{7B466185-3DA7-4D33-85BF-EAAB41254563}"/>
              </a:ext>
            </a:extLst>
          </p:cNvPr>
          <p:cNvSpPr>
            <a:spLocks/>
          </p:cNvSpPr>
          <p:nvPr userDrawn="1"/>
        </p:nvSpPr>
        <p:spPr bwMode="auto">
          <a:xfrm>
            <a:off x="4435475"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5" name="Freeform 5">
            <a:extLst>
              <a:ext uri="{FF2B5EF4-FFF2-40B4-BE49-F238E27FC236}">
                <a16:creationId xmlns:a16="http://schemas.microsoft.com/office/drawing/2014/main" id="{067FBB6E-9FD4-4A30-8C7C-B36C4AA32A09}"/>
              </a:ext>
            </a:extLst>
          </p:cNvPr>
          <p:cNvSpPr>
            <a:spLocks/>
          </p:cNvSpPr>
          <p:nvPr userDrawn="1"/>
        </p:nvSpPr>
        <p:spPr bwMode="auto">
          <a:xfrm>
            <a:off x="4838700"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7" name="Freeform 5">
            <a:extLst>
              <a:ext uri="{FF2B5EF4-FFF2-40B4-BE49-F238E27FC236}">
                <a16:creationId xmlns:a16="http://schemas.microsoft.com/office/drawing/2014/main" id="{0D0C4E3C-A37B-4027-B20D-46357FB3665E}"/>
              </a:ext>
            </a:extLst>
          </p:cNvPr>
          <p:cNvSpPr>
            <a:spLocks/>
          </p:cNvSpPr>
          <p:nvPr userDrawn="1"/>
        </p:nvSpPr>
        <p:spPr bwMode="auto">
          <a:xfrm>
            <a:off x="5241925"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9" name="Freeform 5">
            <a:extLst>
              <a:ext uri="{FF2B5EF4-FFF2-40B4-BE49-F238E27FC236}">
                <a16:creationId xmlns:a16="http://schemas.microsoft.com/office/drawing/2014/main" id="{0FD2391E-D304-4294-8A05-6EC9E58FC417}"/>
              </a:ext>
            </a:extLst>
          </p:cNvPr>
          <p:cNvSpPr>
            <a:spLocks/>
          </p:cNvSpPr>
          <p:nvPr userDrawn="1"/>
        </p:nvSpPr>
        <p:spPr bwMode="auto">
          <a:xfrm>
            <a:off x="5645150"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1" name="Freeform 5">
            <a:extLst>
              <a:ext uri="{FF2B5EF4-FFF2-40B4-BE49-F238E27FC236}">
                <a16:creationId xmlns:a16="http://schemas.microsoft.com/office/drawing/2014/main" id="{079D2452-BC77-4742-AB7B-30508A68E3CA}"/>
              </a:ext>
            </a:extLst>
          </p:cNvPr>
          <p:cNvSpPr>
            <a:spLocks/>
          </p:cNvSpPr>
          <p:nvPr userDrawn="1"/>
        </p:nvSpPr>
        <p:spPr bwMode="auto">
          <a:xfrm>
            <a:off x="6048375"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3" name="Freeform 5">
            <a:extLst>
              <a:ext uri="{FF2B5EF4-FFF2-40B4-BE49-F238E27FC236}">
                <a16:creationId xmlns:a16="http://schemas.microsoft.com/office/drawing/2014/main" id="{7BCEC5E2-D648-46C8-8C64-94FDDCE7685B}"/>
              </a:ext>
            </a:extLst>
          </p:cNvPr>
          <p:cNvSpPr>
            <a:spLocks/>
          </p:cNvSpPr>
          <p:nvPr userDrawn="1"/>
        </p:nvSpPr>
        <p:spPr bwMode="auto">
          <a:xfrm>
            <a:off x="6451600"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5" name="Freeform 5">
            <a:extLst>
              <a:ext uri="{FF2B5EF4-FFF2-40B4-BE49-F238E27FC236}">
                <a16:creationId xmlns:a16="http://schemas.microsoft.com/office/drawing/2014/main" id="{6E6770F7-8B3D-46A2-BB80-73A1D63F34D1}"/>
              </a:ext>
            </a:extLst>
          </p:cNvPr>
          <p:cNvSpPr>
            <a:spLocks/>
          </p:cNvSpPr>
          <p:nvPr userDrawn="1"/>
        </p:nvSpPr>
        <p:spPr bwMode="auto">
          <a:xfrm>
            <a:off x="6854825"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7" name="Freeform 5">
            <a:extLst>
              <a:ext uri="{FF2B5EF4-FFF2-40B4-BE49-F238E27FC236}">
                <a16:creationId xmlns:a16="http://schemas.microsoft.com/office/drawing/2014/main" id="{DA305386-2CA9-4CB1-B6C1-3B6D7F722A4A}"/>
              </a:ext>
            </a:extLst>
          </p:cNvPr>
          <p:cNvSpPr>
            <a:spLocks/>
          </p:cNvSpPr>
          <p:nvPr userDrawn="1"/>
        </p:nvSpPr>
        <p:spPr bwMode="auto">
          <a:xfrm>
            <a:off x="7258050"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9" name="Freeform 5">
            <a:extLst>
              <a:ext uri="{FF2B5EF4-FFF2-40B4-BE49-F238E27FC236}">
                <a16:creationId xmlns:a16="http://schemas.microsoft.com/office/drawing/2014/main" id="{7F1BBA34-10D4-44F3-AE4C-203CE5E635E3}"/>
              </a:ext>
            </a:extLst>
          </p:cNvPr>
          <p:cNvSpPr>
            <a:spLocks/>
          </p:cNvSpPr>
          <p:nvPr userDrawn="1"/>
        </p:nvSpPr>
        <p:spPr bwMode="auto">
          <a:xfrm>
            <a:off x="7661275"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1" name="Freeform 5">
            <a:extLst>
              <a:ext uri="{FF2B5EF4-FFF2-40B4-BE49-F238E27FC236}">
                <a16:creationId xmlns:a16="http://schemas.microsoft.com/office/drawing/2014/main" id="{3E3BBB0A-F44B-4418-9AB5-90C76F47B65C}"/>
              </a:ext>
            </a:extLst>
          </p:cNvPr>
          <p:cNvSpPr>
            <a:spLocks/>
          </p:cNvSpPr>
          <p:nvPr userDrawn="1"/>
        </p:nvSpPr>
        <p:spPr bwMode="auto">
          <a:xfrm>
            <a:off x="8064500"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3" name="Freeform 5">
            <a:extLst>
              <a:ext uri="{FF2B5EF4-FFF2-40B4-BE49-F238E27FC236}">
                <a16:creationId xmlns:a16="http://schemas.microsoft.com/office/drawing/2014/main" id="{786EAD10-8FDE-4463-AB44-FA22D4E08EB6}"/>
              </a:ext>
            </a:extLst>
          </p:cNvPr>
          <p:cNvSpPr>
            <a:spLocks/>
          </p:cNvSpPr>
          <p:nvPr userDrawn="1"/>
        </p:nvSpPr>
        <p:spPr bwMode="auto">
          <a:xfrm>
            <a:off x="8467725"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5" name="Freeform 5">
            <a:extLst>
              <a:ext uri="{FF2B5EF4-FFF2-40B4-BE49-F238E27FC236}">
                <a16:creationId xmlns:a16="http://schemas.microsoft.com/office/drawing/2014/main" id="{F7762CAA-ACEF-45F9-9F8B-D4F10B020BC3}"/>
              </a:ext>
            </a:extLst>
          </p:cNvPr>
          <p:cNvSpPr>
            <a:spLocks/>
          </p:cNvSpPr>
          <p:nvPr userDrawn="1"/>
        </p:nvSpPr>
        <p:spPr bwMode="auto">
          <a:xfrm>
            <a:off x="8870950"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7" name="Freeform 5">
            <a:extLst>
              <a:ext uri="{FF2B5EF4-FFF2-40B4-BE49-F238E27FC236}">
                <a16:creationId xmlns:a16="http://schemas.microsoft.com/office/drawing/2014/main" id="{386FE2DA-52B1-4946-89A1-7E807D6B8820}"/>
              </a:ext>
            </a:extLst>
          </p:cNvPr>
          <p:cNvSpPr>
            <a:spLocks/>
          </p:cNvSpPr>
          <p:nvPr userDrawn="1"/>
        </p:nvSpPr>
        <p:spPr bwMode="auto">
          <a:xfrm>
            <a:off x="9274175"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9" name="Freeform 5">
            <a:extLst>
              <a:ext uri="{FF2B5EF4-FFF2-40B4-BE49-F238E27FC236}">
                <a16:creationId xmlns:a16="http://schemas.microsoft.com/office/drawing/2014/main" id="{630CDC40-690A-4572-8E6C-F852F589C734}"/>
              </a:ext>
            </a:extLst>
          </p:cNvPr>
          <p:cNvSpPr>
            <a:spLocks/>
          </p:cNvSpPr>
          <p:nvPr userDrawn="1"/>
        </p:nvSpPr>
        <p:spPr bwMode="auto">
          <a:xfrm>
            <a:off x="10483850"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1" name="Freeform 5">
            <a:extLst>
              <a:ext uri="{FF2B5EF4-FFF2-40B4-BE49-F238E27FC236}">
                <a16:creationId xmlns:a16="http://schemas.microsoft.com/office/drawing/2014/main" id="{0CBE04A5-557D-4ED8-9367-4965DF872CB7}"/>
              </a:ext>
            </a:extLst>
          </p:cNvPr>
          <p:cNvSpPr>
            <a:spLocks/>
          </p:cNvSpPr>
          <p:nvPr userDrawn="1"/>
        </p:nvSpPr>
        <p:spPr bwMode="auto">
          <a:xfrm>
            <a:off x="9677400"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3" name="Freeform 5">
            <a:extLst>
              <a:ext uri="{FF2B5EF4-FFF2-40B4-BE49-F238E27FC236}">
                <a16:creationId xmlns:a16="http://schemas.microsoft.com/office/drawing/2014/main" id="{18C1D1A8-8F8A-49D6-AD02-B410DE26F0BE}"/>
              </a:ext>
            </a:extLst>
          </p:cNvPr>
          <p:cNvSpPr>
            <a:spLocks/>
          </p:cNvSpPr>
          <p:nvPr userDrawn="1"/>
        </p:nvSpPr>
        <p:spPr bwMode="auto">
          <a:xfrm>
            <a:off x="10080625"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5" name="Freeform 5">
            <a:extLst>
              <a:ext uri="{FF2B5EF4-FFF2-40B4-BE49-F238E27FC236}">
                <a16:creationId xmlns:a16="http://schemas.microsoft.com/office/drawing/2014/main" id="{0919F9FD-AAF0-47C3-BF09-F46DC2147B65}"/>
              </a:ext>
            </a:extLst>
          </p:cNvPr>
          <p:cNvSpPr>
            <a:spLocks/>
          </p:cNvSpPr>
          <p:nvPr userDrawn="1"/>
        </p:nvSpPr>
        <p:spPr bwMode="auto">
          <a:xfrm>
            <a:off x="10887075"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7" name="Freeform 5">
            <a:extLst>
              <a:ext uri="{FF2B5EF4-FFF2-40B4-BE49-F238E27FC236}">
                <a16:creationId xmlns:a16="http://schemas.microsoft.com/office/drawing/2014/main" id="{37375F0B-BC73-4249-8F6A-670E30ED9D64}"/>
              </a:ext>
            </a:extLst>
          </p:cNvPr>
          <p:cNvSpPr>
            <a:spLocks/>
          </p:cNvSpPr>
          <p:nvPr userDrawn="1"/>
        </p:nvSpPr>
        <p:spPr bwMode="auto">
          <a:xfrm>
            <a:off x="11290300"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9" name="Freeform 5">
            <a:extLst>
              <a:ext uri="{FF2B5EF4-FFF2-40B4-BE49-F238E27FC236}">
                <a16:creationId xmlns:a16="http://schemas.microsoft.com/office/drawing/2014/main" id="{21E5C0A4-FAA3-4924-9412-BBA867E80D39}"/>
              </a:ext>
            </a:extLst>
          </p:cNvPr>
          <p:cNvSpPr>
            <a:spLocks/>
          </p:cNvSpPr>
          <p:nvPr userDrawn="1"/>
        </p:nvSpPr>
        <p:spPr bwMode="auto">
          <a:xfrm>
            <a:off x="11693525"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1" name="Freeform 5">
            <a:extLst>
              <a:ext uri="{FF2B5EF4-FFF2-40B4-BE49-F238E27FC236}">
                <a16:creationId xmlns:a16="http://schemas.microsoft.com/office/drawing/2014/main" id="{DA9355A1-AFF3-49B5-8161-79FD9B4B2D14}"/>
              </a:ext>
            </a:extLst>
          </p:cNvPr>
          <p:cNvSpPr>
            <a:spLocks/>
          </p:cNvSpPr>
          <p:nvPr userDrawn="1"/>
        </p:nvSpPr>
        <p:spPr bwMode="auto">
          <a:xfrm>
            <a:off x="12096738"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3240882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2243" userDrawn="1">
          <p15:clr>
            <a:srgbClr val="5ACBF0"/>
          </p15:clr>
        </p15:guide>
        <p15:guide id="4" orient="horz" pos="2488" userDrawn="1">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fetti Content Blue">
    <p:bg>
      <p:bgPr>
        <a:solidFill>
          <a:schemeClr val="accent2"/>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D9303A2-B30A-054C-B809-053B909E125F}"/>
              </a:ext>
            </a:extLst>
          </p:cNvPr>
          <p:cNvSpPr>
            <a:spLocks noGrp="1"/>
          </p:cNvSpPr>
          <p:nvPr>
            <p:ph type="title" hasCustomPrompt="1"/>
          </p:nvPr>
        </p:nvSpPr>
        <p:spPr>
          <a:xfrm>
            <a:off x="1525301" y="1995467"/>
            <a:ext cx="9141397" cy="615553"/>
          </a:xfrm>
          <a:noFill/>
        </p:spPr>
        <p:txBody>
          <a:bodyPr wrap="square" lIns="0" tIns="0" rIns="0" bIns="0" anchor="b" anchorCtr="0">
            <a:spAutoFit/>
          </a:bodyPr>
          <a:lstStyle>
            <a:lvl1pPr algn="ctr" defTabSz="932742" rtl="0" eaLnBrk="1" latinLnBrk="0" hangingPunct="1">
              <a:lnSpc>
                <a:spcPct val="100000"/>
              </a:lnSpc>
              <a:spcBef>
                <a:spcPct val="0"/>
              </a:spcBef>
              <a:buNone/>
              <a:defRPr lang="en-US" sz="4000" b="1" i="0" kern="1200" cap="none" spc="-50" baseline="0" dirty="0">
                <a:ln w="3175">
                  <a:noFill/>
                </a:ln>
                <a:solidFill>
                  <a:schemeClr val="tx1"/>
                </a:solidFill>
                <a:effectLst/>
                <a:latin typeface="+mj-lt"/>
                <a:ea typeface="+mn-ea"/>
                <a:cs typeface="Segoe UI" pitchFamily="34" charset="0"/>
              </a:defRPr>
            </a:lvl1pPr>
          </a:lstStyle>
          <a:p>
            <a:r>
              <a:rPr lang="en-US" dirty="0"/>
              <a:t>Section title with border</a:t>
            </a:r>
          </a:p>
        </p:txBody>
      </p:sp>
      <p:sp>
        <p:nvSpPr>
          <p:cNvPr id="6" name="Text Placeholder 4">
            <a:extLst>
              <a:ext uri="{FF2B5EF4-FFF2-40B4-BE49-F238E27FC236}">
                <a16:creationId xmlns:a16="http://schemas.microsoft.com/office/drawing/2014/main" id="{10F58DD1-3970-D84D-8040-EF33B0971D59}"/>
              </a:ext>
            </a:extLst>
          </p:cNvPr>
          <p:cNvSpPr>
            <a:spLocks noGrp="1"/>
          </p:cNvSpPr>
          <p:nvPr>
            <p:ph type="body" sz="quarter" idx="12" hasCustomPrompt="1"/>
          </p:nvPr>
        </p:nvSpPr>
        <p:spPr>
          <a:xfrm>
            <a:off x="2196307" y="3260705"/>
            <a:ext cx="7799387" cy="1534757"/>
          </a:xfrm>
          <a:prstGeom prst="rect">
            <a:avLst/>
          </a:prstGeom>
          <a:noFill/>
        </p:spPr>
        <p:txBody>
          <a:bodyPr wrap="square" lIns="0" tIns="0" rIns="0" bIns="0">
            <a:noAutofit/>
          </a:bodyPr>
          <a:lstStyle>
            <a:lvl1pPr marL="0" indent="0" algn="ctr">
              <a:spcBef>
                <a:spcPts val="0"/>
              </a:spcBef>
              <a:spcAft>
                <a:spcPts val="0"/>
              </a:spcAft>
              <a:buFont typeface="Arial" panose="020B0604020202020204" pitchFamily="34" charset="0"/>
              <a:buNone/>
              <a:defRPr lang="en-US" sz="1800" kern="1200" dirty="0">
                <a:solidFill>
                  <a:schemeClr val="tx1"/>
                </a:solidFill>
                <a:latin typeface="+mn-lt"/>
                <a:ea typeface="+mn-ea"/>
                <a:cs typeface="+mn-cs"/>
              </a:defRPr>
            </a:lvl1pPr>
          </a:lstStyle>
          <a:p>
            <a:pPr lvl="0"/>
            <a:r>
              <a:rPr lang="en-US"/>
              <a:t>Insert content here</a:t>
            </a:r>
          </a:p>
        </p:txBody>
      </p:sp>
      <p:sp>
        <p:nvSpPr>
          <p:cNvPr id="2" name="Freeform 5">
            <a:extLst>
              <a:ext uri="{FF2B5EF4-FFF2-40B4-BE49-F238E27FC236}">
                <a16:creationId xmlns:a16="http://schemas.microsoft.com/office/drawing/2014/main" id="{2DC4114B-0609-4C4D-B543-47A78CCD924E}"/>
              </a:ext>
            </a:extLst>
          </p:cNvPr>
          <p:cNvSpPr>
            <a:spLocks/>
          </p:cNvSpPr>
          <p:nvPr userDrawn="1"/>
        </p:nvSpPr>
        <p:spPr bwMode="auto">
          <a:xfrm>
            <a:off x="0"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 name="Freeform 5">
            <a:extLst>
              <a:ext uri="{FF2B5EF4-FFF2-40B4-BE49-F238E27FC236}">
                <a16:creationId xmlns:a16="http://schemas.microsoft.com/office/drawing/2014/main" id="{F4991A45-6BE7-41F5-A26B-FEDE1476FA01}"/>
              </a:ext>
            </a:extLst>
          </p:cNvPr>
          <p:cNvSpPr>
            <a:spLocks/>
          </p:cNvSpPr>
          <p:nvPr userDrawn="1"/>
        </p:nvSpPr>
        <p:spPr bwMode="auto">
          <a:xfrm>
            <a:off x="403225"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 name="Freeform 5">
            <a:extLst>
              <a:ext uri="{FF2B5EF4-FFF2-40B4-BE49-F238E27FC236}">
                <a16:creationId xmlns:a16="http://schemas.microsoft.com/office/drawing/2014/main" id="{1E524AC6-1148-4420-9876-811DD3A6CFA3}"/>
              </a:ext>
            </a:extLst>
          </p:cNvPr>
          <p:cNvSpPr>
            <a:spLocks/>
          </p:cNvSpPr>
          <p:nvPr userDrawn="1"/>
        </p:nvSpPr>
        <p:spPr bwMode="auto">
          <a:xfrm>
            <a:off x="806450"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 name="Freeform 5">
            <a:extLst>
              <a:ext uri="{FF2B5EF4-FFF2-40B4-BE49-F238E27FC236}">
                <a16:creationId xmlns:a16="http://schemas.microsoft.com/office/drawing/2014/main" id="{3FB0D408-43F7-461D-BFDF-08A3F869B01B}"/>
              </a:ext>
            </a:extLst>
          </p:cNvPr>
          <p:cNvSpPr>
            <a:spLocks/>
          </p:cNvSpPr>
          <p:nvPr userDrawn="1"/>
        </p:nvSpPr>
        <p:spPr bwMode="auto">
          <a:xfrm>
            <a:off x="1209675"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 name="Freeform 5">
            <a:extLst>
              <a:ext uri="{FF2B5EF4-FFF2-40B4-BE49-F238E27FC236}">
                <a16:creationId xmlns:a16="http://schemas.microsoft.com/office/drawing/2014/main" id="{3BFEC4BA-AD08-41E5-B485-5D76779BD22C}"/>
              </a:ext>
            </a:extLst>
          </p:cNvPr>
          <p:cNvSpPr>
            <a:spLocks/>
          </p:cNvSpPr>
          <p:nvPr userDrawn="1"/>
        </p:nvSpPr>
        <p:spPr bwMode="auto">
          <a:xfrm>
            <a:off x="1612900"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 name="Freeform 5">
            <a:extLst>
              <a:ext uri="{FF2B5EF4-FFF2-40B4-BE49-F238E27FC236}">
                <a16:creationId xmlns:a16="http://schemas.microsoft.com/office/drawing/2014/main" id="{DCADCEEA-F24D-44AB-922F-8772E0343F65}"/>
              </a:ext>
            </a:extLst>
          </p:cNvPr>
          <p:cNvSpPr>
            <a:spLocks/>
          </p:cNvSpPr>
          <p:nvPr userDrawn="1"/>
        </p:nvSpPr>
        <p:spPr bwMode="auto">
          <a:xfrm>
            <a:off x="2016125"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 name="Freeform 5">
            <a:extLst>
              <a:ext uri="{FF2B5EF4-FFF2-40B4-BE49-F238E27FC236}">
                <a16:creationId xmlns:a16="http://schemas.microsoft.com/office/drawing/2014/main" id="{A787DE99-F548-4F27-BD73-008223ADC626}"/>
              </a:ext>
            </a:extLst>
          </p:cNvPr>
          <p:cNvSpPr>
            <a:spLocks/>
          </p:cNvSpPr>
          <p:nvPr userDrawn="1"/>
        </p:nvSpPr>
        <p:spPr bwMode="auto">
          <a:xfrm>
            <a:off x="2419350"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7" name="Freeform 5">
            <a:extLst>
              <a:ext uri="{FF2B5EF4-FFF2-40B4-BE49-F238E27FC236}">
                <a16:creationId xmlns:a16="http://schemas.microsoft.com/office/drawing/2014/main" id="{7684DD24-7DDA-4D86-9D3A-4AF92794D2AB}"/>
              </a:ext>
            </a:extLst>
          </p:cNvPr>
          <p:cNvSpPr>
            <a:spLocks/>
          </p:cNvSpPr>
          <p:nvPr userDrawn="1"/>
        </p:nvSpPr>
        <p:spPr bwMode="auto">
          <a:xfrm>
            <a:off x="2822575"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9" name="Freeform 5">
            <a:extLst>
              <a:ext uri="{FF2B5EF4-FFF2-40B4-BE49-F238E27FC236}">
                <a16:creationId xmlns:a16="http://schemas.microsoft.com/office/drawing/2014/main" id="{1B9B85DC-2B9F-4D61-8259-DFBAE7153C86}"/>
              </a:ext>
            </a:extLst>
          </p:cNvPr>
          <p:cNvSpPr>
            <a:spLocks/>
          </p:cNvSpPr>
          <p:nvPr userDrawn="1"/>
        </p:nvSpPr>
        <p:spPr bwMode="auto">
          <a:xfrm>
            <a:off x="3225800"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Freeform 5">
            <a:extLst>
              <a:ext uri="{FF2B5EF4-FFF2-40B4-BE49-F238E27FC236}">
                <a16:creationId xmlns:a16="http://schemas.microsoft.com/office/drawing/2014/main" id="{A3C2DDF8-77DE-44E7-82EB-BD2B109B8FDF}"/>
              </a:ext>
            </a:extLst>
          </p:cNvPr>
          <p:cNvSpPr>
            <a:spLocks/>
          </p:cNvSpPr>
          <p:nvPr userDrawn="1"/>
        </p:nvSpPr>
        <p:spPr bwMode="auto">
          <a:xfrm>
            <a:off x="3629025"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3" name="Freeform 5">
            <a:extLst>
              <a:ext uri="{FF2B5EF4-FFF2-40B4-BE49-F238E27FC236}">
                <a16:creationId xmlns:a16="http://schemas.microsoft.com/office/drawing/2014/main" id="{FA74D4D0-7595-4C86-991E-ACC5FA41CC6C}"/>
              </a:ext>
            </a:extLst>
          </p:cNvPr>
          <p:cNvSpPr>
            <a:spLocks/>
          </p:cNvSpPr>
          <p:nvPr userDrawn="1"/>
        </p:nvSpPr>
        <p:spPr bwMode="auto">
          <a:xfrm>
            <a:off x="4032250"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5" name="Freeform 5">
            <a:extLst>
              <a:ext uri="{FF2B5EF4-FFF2-40B4-BE49-F238E27FC236}">
                <a16:creationId xmlns:a16="http://schemas.microsoft.com/office/drawing/2014/main" id="{23157884-97DA-4B49-BAA8-4F244EF86883}"/>
              </a:ext>
            </a:extLst>
          </p:cNvPr>
          <p:cNvSpPr>
            <a:spLocks/>
          </p:cNvSpPr>
          <p:nvPr userDrawn="1"/>
        </p:nvSpPr>
        <p:spPr bwMode="auto">
          <a:xfrm>
            <a:off x="4435475"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7" name="Freeform 5">
            <a:extLst>
              <a:ext uri="{FF2B5EF4-FFF2-40B4-BE49-F238E27FC236}">
                <a16:creationId xmlns:a16="http://schemas.microsoft.com/office/drawing/2014/main" id="{07CDB3B0-5CB6-43DA-A0C1-5990C23AB10D}"/>
              </a:ext>
            </a:extLst>
          </p:cNvPr>
          <p:cNvSpPr>
            <a:spLocks/>
          </p:cNvSpPr>
          <p:nvPr userDrawn="1"/>
        </p:nvSpPr>
        <p:spPr bwMode="auto">
          <a:xfrm>
            <a:off x="4838700"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9" name="Freeform 5">
            <a:extLst>
              <a:ext uri="{FF2B5EF4-FFF2-40B4-BE49-F238E27FC236}">
                <a16:creationId xmlns:a16="http://schemas.microsoft.com/office/drawing/2014/main" id="{A932886D-EB20-4026-9D6E-687F61B1AA23}"/>
              </a:ext>
            </a:extLst>
          </p:cNvPr>
          <p:cNvSpPr>
            <a:spLocks/>
          </p:cNvSpPr>
          <p:nvPr userDrawn="1"/>
        </p:nvSpPr>
        <p:spPr bwMode="auto">
          <a:xfrm>
            <a:off x="5241925"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1" name="Freeform 5">
            <a:extLst>
              <a:ext uri="{FF2B5EF4-FFF2-40B4-BE49-F238E27FC236}">
                <a16:creationId xmlns:a16="http://schemas.microsoft.com/office/drawing/2014/main" id="{3E812D95-DE21-4AE5-8F40-2DB182F3DEB9}"/>
              </a:ext>
            </a:extLst>
          </p:cNvPr>
          <p:cNvSpPr>
            <a:spLocks/>
          </p:cNvSpPr>
          <p:nvPr userDrawn="1"/>
        </p:nvSpPr>
        <p:spPr bwMode="auto">
          <a:xfrm>
            <a:off x="5645150"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3" name="Freeform 5">
            <a:extLst>
              <a:ext uri="{FF2B5EF4-FFF2-40B4-BE49-F238E27FC236}">
                <a16:creationId xmlns:a16="http://schemas.microsoft.com/office/drawing/2014/main" id="{210B2D4F-6E86-4287-8EA1-EA3A728A112A}"/>
              </a:ext>
            </a:extLst>
          </p:cNvPr>
          <p:cNvSpPr>
            <a:spLocks/>
          </p:cNvSpPr>
          <p:nvPr userDrawn="1"/>
        </p:nvSpPr>
        <p:spPr bwMode="auto">
          <a:xfrm>
            <a:off x="6048375"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5" name="Freeform 5">
            <a:extLst>
              <a:ext uri="{FF2B5EF4-FFF2-40B4-BE49-F238E27FC236}">
                <a16:creationId xmlns:a16="http://schemas.microsoft.com/office/drawing/2014/main" id="{1E976474-73A7-4C5B-9BBB-2F877FE899E6}"/>
              </a:ext>
            </a:extLst>
          </p:cNvPr>
          <p:cNvSpPr>
            <a:spLocks/>
          </p:cNvSpPr>
          <p:nvPr userDrawn="1"/>
        </p:nvSpPr>
        <p:spPr bwMode="auto">
          <a:xfrm>
            <a:off x="6451600"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7" name="Freeform 5">
            <a:extLst>
              <a:ext uri="{FF2B5EF4-FFF2-40B4-BE49-F238E27FC236}">
                <a16:creationId xmlns:a16="http://schemas.microsoft.com/office/drawing/2014/main" id="{465A6564-AC40-4493-A583-1FFB6C3E9DD9}"/>
              </a:ext>
            </a:extLst>
          </p:cNvPr>
          <p:cNvSpPr>
            <a:spLocks/>
          </p:cNvSpPr>
          <p:nvPr userDrawn="1"/>
        </p:nvSpPr>
        <p:spPr bwMode="auto">
          <a:xfrm>
            <a:off x="6854825"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9" name="Freeform 5">
            <a:extLst>
              <a:ext uri="{FF2B5EF4-FFF2-40B4-BE49-F238E27FC236}">
                <a16:creationId xmlns:a16="http://schemas.microsoft.com/office/drawing/2014/main" id="{6954C064-7CB0-4288-BE96-E91AC7F876F2}"/>
              </a:ext>
            </a:extLst>
          </p:cNvPr>
          <p:cNvSpPr>
            <a:spLocks/>
          </p:cNvSpPr>
          <p:nvPr userDrawn="1"/>
        </p:nvSpPr>
        <p:spPr bwMode="auto">
          <a:xfrm>
            <a:off x="7258050"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1" name="Freeform 5">
            <a:extLst>
              <a:ext uri="{FF2B5EF4-FFF2-40B4-BE49-F238E27FC236}">
                <a16:creationId xmlns:a16="http://schemas.microsoft.com/office/drawing/2014/main" id="{90BB86D8-7370-4CF9-8DCC-597757CFC2FB}"/>
              </a:ext>
            </a:extLst>
          </p:cNvPr>
          <p:cNvSpPr>
            <a:spLocks/>
          </p:cNvSpPr>
          <p:nvPr userDrawn="1"/>
        </p:nvSpPr>
        <p:spPr bwMode="auto">
          <a:xfrm>
            <a:off x="7661275"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3" name="Freeform 5">
            <a:extLst>
              <a:ext uri="{FF2B5EF4-FFF2-40B4-BE49-F238E27FC236}">
                <a16:creationId xmlns:a16="http://schemas.microsoft.com/office/drawing/2014/main" id="{D8B61089-5F8D-4533-AFA2-5E4CFABC7955}"/>
              </a:ext>
            </a:extLst>
          </p:cNvPr>
          <p:cNvSpPr>
            <a:spLocks/>
          </p:cNvSpPr>
          <p:nvPr userDrawn="1"/>
        </p:nvSpPr>
        <p:spPr bwMode="auto">
          <a:xfrm>
            <a:off x="8064500"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5" name="Freeform 5">
            <a:extLst>
              <a:ext uri="{FF2B5EF4-FFF2-40B4-BE49-F238E27FC236}">
                <a16:creationId xmlns:a16="http://schemas.microsoft.com/office/drawing/2014/main" id="{C3DAA582-A4E2-4D0D-9142-F0A4E91DF0FF}"/>
              </a:ext>
            </a:extLst>
          </p:cNvPr>
          <p:cNvSpPr>
            <a:spLocks/>
          </p:cNvSpPr>
          <p:nvPr userDrawn="1"/>
        </p:nvSpPr>
        <p:spPr bwMode="auto">
          <a:xfrm>
            <a:off x="8467725"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7" name="Freeform 5">
            <a:extLst>
              <a:ext uri="{FF2B5EF4-FFF2-40B4-BE49-F238E27FC236}">
                <a16:creationId xmlns:a16="http://schemas.microsoft.com/office/drawing/2014/main" id="{0330153D-7AC7-4FEE-B014-E16DDA9F990D}"/>
              </a:ext>
            </a:extLst>
          </p:cNvPr>
          <p:cNvSpPr>
            <a:spLocks/>
          </p:cNvSpPr>
          <p:nvPr userDrawn="1"/>
        </p:nvSpPr>
        <p:spPr bwMode="auto">
          <a:xfrm>
            <a:off x="8870950"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 name="Freeform 5">
            <a:extLst>
              <a:ext uri="{FF2B5EF4-FFF2-40B4-BE49-F238E27FC236}">
                <a16:creationId xmlns:a16="http://schemas.microsoft.com/office/drawing/2014/main" id="{9FE05360-0BAD-4CD0-912B-2EFB0A93B25F}"/>
              </a:ext>
            </a:extLst>
          </p:cNvPr>
          <p:cNvSpPr>
            <a:spLocks/>
          </p:cNvSpPr>
          <p:nvPr userDrawn="1"/>
        </p:nvSpPr>
        <p:spPr bwMode="auto">
          <a:xfrm>
            <a:off x="9274175"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1" name="Freeform 5">
            <a:extLst>
              <a:ext uri="{FF2B5EF4-FFF2-40B4-BE49-F238E27FC236}">
                <a16:creationId xmlns:a16="http://schemas.microsoft.com/office/drawing/2014/main" id="{2BB69768-4BF4-4369-941D-7F83EA731EC1}"/>
              </a:ext>
            </a:extLst>
          </p:cNvPr>
          <p:cNvSpPr>
            <a:spLocks/>
          </p:cNvSpPr>
          <p:nvPr userDrawn="1"/>
        </p:nvSpPr>
        <p:spPr bwMode="auto">
          <a:xfrm>
            <a:off x="10483850"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3" name="Freeform 5">
            <a:extLst>
              <a:ext uri="{FF2B5EF4-FFF2-40B4-BE49-F238E27FC236}">
                <a16:creationId xmlns:a16="http://schemas.microsoft.com/office/drawing/2014/main" id="{51F585F2-FB0F-4846-9CD2-11F7FF96FD97}"/>
              </a:ext>
            </a:extLst>
          </p:cNvPr>
          <p:cNvSpPr>
            <a:spLocks/>
          </p:cNvSpPr>
          <p:nvPr userDrawn="1"/>
        </p:nvSpPr>
        <p:spPr bwMode="auto">
          <a:xfrm>
            <a:off x="9677400"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7" name="Freeform 5">
            <a:extLst>
              <a:ext uri="{FF2B5EF4-FFF2-40B4-BE49-F238E27FC236}">
                <a16:creationId xmlns:a16="http://schemas.microsoft.com/office/drawing/2014/main" id="{CBE3430D-F606-4308-B49E-D9AAD7125090}"/>
              </a:ext>
            </a:extLst>
          </p:cNvPr>
          <p:cNvSpPr>
            <a:spLocks/>
          </p:cNvSpPr>
          <p:nvPr userDrawn="1"/>
        </p:nvSpPr>
        <p:spPr bwMode="auto">
          <a:xfrm>
            <a:off x="10080625"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9" name="Freeform 5">
            <a:extLst>
              <a:ext uri="{FF2B5EF4-FFF2-40B4-BE49-F238E27FC236}">
                <a16:creationId xmlns:a16="http://schemas.microsoft.com/office/drawing/2014/main" id="{DBCBDCF3-6847-4191-A872-E8389FEBE08D}"/>
              </a:ext>
            </a:extLst>
          </p:cNvPr>
          <p:cNvSpPr>
            <a:spLocks/>
          </p:cNvSpPr>
          <p:nvPr userDrawn="1"/>
        </p:nvSpPr>
        <p:spPr bwMode="auto">
          <a:xfrm>
            <a:off x="10887075"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1" name="Freeform 5">
            <a:extLst>
              <a:ext uri="{FF2B5EF4-FFF2-40B4-BE49-F238E27FC236}">
                <a16:creationId xmlns:a16="http://schemas.microsoft.com/office/drawing/2014/main" id="{1F7B483D-EB1A-45B5-B1AD-0EAE7F64763C}"/>
              </a:ext>
            </a:extLst>
          </p:cNvPr>
          <p:cNvSpPr>
            <a:spLocks/>
          </p:cNvSpPr>
          <p:nvPr userDrawn="1"/>
        </p:nvSpPr>
        <p:spPr bwMode="auto">
          <a:xfrm>
            <a:off x="11290300"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3" name="Freeform 5">
            <a:extLst>
              <a:ext uri="{FF2B5EF4-FFF2-40B4-BE49-F238E27FC236}">
                <a16:creationId xmlns:a16="http://schemas.microsoft.com/office/drawing/2014/main" id="{B3466B6D-9C19-4F9A-8173-BC98E52B1023}"/>
              </a:ext>
            </a:extLst>
          </p:cNvPr>
          <p:cNvSpPr>
            <a:spLocks/>
          </p:cNvSpPr>
          <p:nvPr userDrawn="1"/>
        </p:nvSpPr>
        <p:spPr bwMode="auto">
          <a:xfrm>
            <a:off x="11693525"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5" name="Freeform 5">
            <a:extLst>
              <a:ext uri="{FF2B5EF4-FFF2-40B4-BE49-F238E27FC236}">
                <a16:creationId xmlns:a16="http://schemas.microsoft.com/office/drawing/2014/main" id="{9C4E25A9-A7F7-4238-B98D-A72344849620}"/>
              </a:ext>
            </a:extLst>
          </p:cNvPr>
          <p:cNvSpPr>
            <a:spLocks/>
          </p:cNvSpPr>
          <p:nvPr userDrawn="1"/>
        </p:nvSpPr>
        <p:spPr bwMode="auto">
          <a:xfrm>
            <a:off x="12096738"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7" name="Freeform 5">
            <a:extLst>
              <a:ext uri="{FF2B5EF4-FFF2-40B4-BE49-F238E27FC236}">
                <a16:creationId xmlns:a16="http://schemas.microsoft.com/office/drawing/2014/main" id="{582162BB-6F36-41B5-B5AD-B7FD4177E530}"/>
              </a:ext>
            </a:extLst>
          </p:cNvPr>
          <p:cNvSpPr>
            <a:spLocks/>
          </p:cNvSpPr>
          <p:nvPr userDrawn="1"/>
        </p:nvSpPr>
        <p:spPr bwMode="auto">
          <a:xfrm>
            <a:off x="0"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9" name="Freeform 5">
            <a:extLst>
              <a:ext uri="{FF2B5EF4-FFF2-40B4-BE49-F238E27FC236}">
                <a16:creationId xmlns:a16="http://schemas.microsoft.com/office/drawing/2014/main" id="{652516D9-F1FA-4063-ADA2-9B081A2D5A2E}"/>
              </a:ext>
            </a:extLst>
          </p:cNvPr>
          <p:cNvSpPr>
            <a:spLocks/>
          </p:cNvSpPr>
          <p:nvPr userDrawn="1"/>
        </p:nvSpPr>
        <p:spPr bwMode="auto">
          <a:xfrm>
            <a:off x="403225"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1" name="Freeform 5">
            <a:extLst>
              <a:ext uri="{FF2B5EF4-FFF2-40B4-BE49-F238E27FC236}">
                <a16:creationId xmlns:a16="http://schemas.microsoft.com/office/drawing/2014/main" id="{1C6A6B49-4641-48E9-8819-769AAE00B198}"/>
              </a:ext>
            </a:extLst>
          </p:cNvPr>
          <p:cNvSpPr>
            <a:spLocks/>
          </p:cNvSpPr>
          <p:nvPr userDrawn="1"/>
        </p:nvSpPr>
        <p:spPr bwMode="auto">
          <a:xfrm>
            <a:off x="806450"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3" name="Freeform 5">
            <a:extLst>
              <a:ext uri="{FF2B5EF4-FFF2-40B4-BE49-F238E27FC236}">
                <a16:creationId xmlns:a16="http://schemas.microsoft.com/office/drawing/2014/main" id="{B1530B27-CB32-4FD6-ADCD-696B9A77D606}"/>
              </a:ext>
            </a:extLst>
          </p:cNvPr>
          <p:cNvSpPr>
            <a:spLocks/>
          </p:cNvSpPr>
          <p:nvPr userDrawn="1"/>
        </p:nvSpPr>
        <p:spPr bwMode="auto">
          <a:xfrm>
            <a:off x="1209675"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5" name="Freeform 5">
            <a:extLst>
              <a:ext uri="{FF2B5EF4-FFF2-40B4-BE49-F238E27FC236}">
                <a16:creationId xmlns:a16="http://schemas.microsoft.com/office/drawing/2014/main" id="{BAFEEEB6-FF84-414F-A371-D3F809A1C86D}"/>
              </a:ext>
            </a:extLst>
          </p:cNvPr>
          <p:cNvSpPr>
            <a:spLocks/>
          </p:cNvSpPr>
          <p:nvPr userDrawn="1"/>
        </p:nvSpPr>
        <p:spPr bwMode="auto">
          <a:xfrm>
            <a:off x="1612900"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7" name="Freeform 5">
            <a:extLst>
              <a:ext uri="{FF2B5EF4-FFF2-40B4-BE49-F238E27FC236}">
                <a16:creationId xmlns:a16="http://schemas.microsoft.com/office/drawing/2014/main" id="{0F8F801F-06E9-4E1C-A137-226729983354}"/>
              </a:ext>
            </a:extLst>
          </p:cNvPr>
          <p:cNvSpPr>
            <a:spLocks/>
          </p:cNvSpPr>
          <p:nvPr userDrawn="1"/>
        </p:nvSpPr>
        <p:spPr bwMode="auto">
          <a:xfrm>
            <a:off x="2016125"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9" name="Freeform 5">
            <a:extLst>
              <a:ext uri="{FF2B5EF4-FFF2-40B4-BE49-F238E27FC236}">
                <a16:creationId xmlns:a16="http://schemas.microsoft.com/office/drawing/2014/main" id="{3062C679-537B-4565-B111-60C31A15ACF4}"/>
              </a:ext>
            </a:extLst>
          </p:cNvPr>
          <p:cNvSpPr>
            <a:spLocks/>
          </p:cNvSpPr>
          <p:nvPr userDrawn="1"/>
        </p:nvSpPr>
        <p:spPr bwMode="auto">
          <a:xfrm>
            <a:off x="2419350"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1" name="Freeform 5">
            <a:extLst>
              <a:ext uri="{FF2B5EF4-FFF2-40B4-BE49-F238E27FC236}">
                <a16:creationId xmlns:a16="http://schemas.microsoft.com/office/drawing/2014/main" id="{887EEB3A-4213-464A-87A3-D2DAF47421F5}"/>
              </a:ext>
            </a:extLst>
          </p:cNvPr>
          <p:cNvSpPr>
            <a:spLocks/>
          </p:cNvSpPr>
          <p:nvPr userDrawn="1"/>
        </p:nvSpPr>
        <p:spPr bwMode="auto">
          <a:xfrm>
            <a:off x="2822575"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3" name="Freeform 5">
            <a:extLst>
              <a:ext uri="{FF2B5EF4-FFF2-40B4-BE49-F238E27FC236}">
                <a16:creationId xmlns:a16="http://schemas.microsoft.com/office/drawing/2014/main" id="{ADC86261-F90C-45E0-A168-7581A8C02C38}"/>
              </a:ext>
            </a:extLst>
          </p:cNvPr>
          <p:cNvSpPr>
            <a:spLocks/>
          </p:cNvSpPr>
          <p:nvPr userDrawn="1"/>
        </p:nvSpPr>
        <p:spPr bwMode="auto">
          <a:xfrm>
            <a:off x="3225800"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5" name="Freeform 5">
            <a:extLst>
              <a:ext uri="{FF2B5EF4-FFF2-40B4-BE49-F238E27FC236}">
                <a16:creationId xmlns:a16="http://schemas.microsoft.com/office/drawing/2014/main" id="{504DD272-AA18-4EE6-AA29-9F6F74F23909}"/>
              </a:ext>
            </a:extLst>
          </p:cNvPr>
          <p:cNvSpPr>
            <a:spLocks/>
          </p:cNvSpPr>
          <p:nvPr userDrawn="1"/>
        </p:nvSpPr>
        <p:spPr bwMode="auto">
          <a:xfrm>
            <a:off x="3629025"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7" name="Freeform 5">
            <a:extLst>
              <a:ext uri="{FF2B5EF4-FFF2-40B4-BE49-F238E27FC236}">
                <a16:creationId xmlns:a16="http://schemas.microsoft.com/office/drawing/2014/main" id="{8BCD198C-85D1-4065-9D67-82D3B38E1C37}"/>
              </a:ext>
            </a:extLst>
          </p:cNvPr>
          <p:cNvSpPr>
            <a:spLocks/>
          </p:cNvSpPr>
          <p:nvPr userDrawn="1"/>
        </p:nvSpPr>
        <p:spPr bwMode="auto">
          <a:xfrm>
            <a:off x="4032250"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9" name="Freeform 5">
            <a:extLst>
              <a:ext uri="{FF2B5EF4-FFF2-40B4-BE49-F238E27FC236}">
                <a16:creationId xmlns:a16="http://schemas.microsoft.com/office/drawing/2014/main" id="{2900C489-4586-4F04-BD13-FF483556032E}"/>
              </a:ext>
            </a:extLst>
          </p:cNvPr>
          <p:cNvSpPr>
            <a:spLocks/>
          </p:cNvSpPr>
          <p:nvPr userDrawn="1"/>
        </p:nvSpPr>
        <p:spPr bwMode="auto">
          <a:xfrm>
            <a:off x="4435475"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1" name="Freeform 5">
            <a:extLst>
              <a:ext uri="{FF2B5EF4-FFF2-40B4-BE49-F238E27FC236}">
                <a16:creationId xmlns:a16="http://schemas.microsoft.com/office/drawing/2014/main" id="{FFF75EF5-F4A4-47DF-B2E8-27AF735DAE67}"/>
              </a:ext>
            </a:extLst>
          </p:cNvPr>
          <p:cNvSpPr>
            <a:spLocks/>
          </p:cNvSpPr>
          <p:nvPr userDrawn="1"/>
        </p:nvSpPr>
        <p:spPr bwMode="auto">
          <a:xfrm>
            <a:off x="4838700"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3" name="Freeform 5">
            <a:extLst>
              <a:ext uri="{FF2B5EF4-FFF2-40B4-BE49-F238E27FC236}">
                <a16:creationId xmlns:a16="http://schemas.microsoft.com/office/drawing/2014/main" id="{0C8AD0A5-DBDC-4519-871E-FE913951AE59}"/>
              </a:ext>
            </a:extLst>
          </p:cNvPr>
          <p:cNvSpPr>
            <a:spLocks/>
          </p:cNvSpPr>
          <p:nvPr userDrawn="1"/>
        </p:nvSpPr>
        <p:spPr bwMode="auto">
          <a:xfrm>
            <a:off x="5241925"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5" name="Freeform 5">
            <a:extLst>
              <a:ext uri="{FF2B5EF4-FFF2-40B4-BE49-F238E27FC236}">
                <a16:creationId xmlns:a16="http://schemas.microsoft.com/office/drawing/2014/main" id="{5417658F-66B2-4FE7-A854-CC3AE0F7EB74}"/>
              </a:ext>
            </a:extLst>
          </p:cNvPr>
          <p:cNvSpPr>
            <a:spLocks/>
          </p:cNvSpPr>
          <p:nvPr userDrawn="1"/>
        </p:nvSpPr>
        <p:spPr bwMode="auto">
          <a:xfrm>
            <a:off x="5645150"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7" name="Freeform 5">
            <a:extLst>
              <a:ext uri="{FF2B5EF4-FFF2-40B4-BE49-F238E27FC236}">
                <a16:creationId xmlns:a16="http://schemas.microsoft.com/office/drawing/2014/main" id="{A81C42B8-9501-457C-9DBC-BA397001DE6B}"/>
              </a:ext>
            </a:extLst>
          </p:cNvPr>
          <p:cNvSpPr>
            <a:spLocks/>
          </p:cNvSpPr>
          <p:nvPr userDrawn="1"/>
        </p:nvSpPr>
        <p:spPr bwMode="auto">
          <a:xfrm>
            <a:off x="6048375"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9" name="Freeform 5">
            <a:extLst>
              <a:ext uri="{FF2B5EF4-FFF2-40B4-BE49-F238E27FC236}">
                <a16:creationId xmlns:a16="http://schemas.microsoft.com/office/drawing/2014/main" id="{1E20BB75-9E81-42DF-B4BF-5B6987919CEC}"/>
              </a:ext>
            </a:extLst>
          </p:cNvPr>
          <p:cNvSpPr>
            <a:spLocks/>
          </p:cNvSpPr>
          <p:nvPr userDrawn="1"/>
        </p:nvSpPr>
        <p:spPr bwMode="auto">
          <a:xfrm>
            <a:off x="6451600"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1" name="Freeform 5">
            <a:extLst>
              <a:ext uri="{FF2B5EF4-FFF2-40B4-BE49-F238E27FC236}">
                <a16:creationId xmlns:a16="http://schemas.microsoft.com/office/drawing/2014/main" id="{D01EE500-D7A1-4352-BAD2-B850ACC4BC6A}"/>
              </a:ext>
            </a:extLst>
          </p:cNvPr>
          <p:cNvSpPr>
            <a:spLocks/>
          </p:cNvSpPr>
          <p:nvPr userDrawn="1"/>
        </p:nvSpPr>
        <p:spPr bwMode="auto">
          <a:xfrm>
            <a:off x="6854825"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3" name="Freeform 5">
            <a:extLst>
              <a:ext uri="{FF2B5EF4-FFF2-40B4-BE49-F238E27FC236}">
                <a16:creationId xmlns:a16="http://schemas.microsoft.com/office/drawing/2014/main" id="{1587723F-EB9C-433F-ACA5-343CDE53B4CA}"/>
              </a:ext>
            </a:extLst>
          </p:cNvPr>
          <p:cNvSpPr>
            <a:spLocks/>
          </p:cNvSpPr>
          <p:nvPr userDrawn="1"/>
        </p:nvSpPr>
        <p:spPr bwMode="auto">
          <a:xfrm>
            <a:off x="7258050"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5" name="Freeform 5">
            <a:extLst>
              <a:ext uri="{FF2B5EF4-FFF2-40B4-BE49-F238E27FC236}">
                <a16:creationId xmlns:a16="http://schemas.microsoft.com/office/drawing/2014/main" id="{3B89FD7D-E9C3-4C00-9808-59AAFB03163F}"/>
              </a:ext>
            </a:extLst>
          </p:cNvPr>
          <p:cNvSpPr>
            <a:spLocks/>
          </p:cNvSpPr>
          <p:nvPr userDrawn="1"/>
        </p:nvSpPr>
        <p:spPr bwMode="auto">
          <a:xfrm>
            <a:off x="7661275"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7" name="Freeform 5">
            <a:extLst>
              <a:ext uri="{FF2B5EF4-FFF2-40B4-BE49-F238E27FC236}">
                <a16:creationId xmlns:a16="http://schemas.microsoft.com/office/drawing/2014/main" id="{6E04DD36-8E16-472A-941F-022D2E9A88A8}"/>
              </a:ext>
            </a:extLst>
          </p:cNvPr>
          <p:cNvSpPr>
            <a:spLocks/>
          </p:cNvSpPr>
          <p:nvPr userDrawn="1"/>
        </p:nvSpPr>
        <p:spPr bwMode="auto">
          <a:xfrm>
            <a:off x="8064500"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9" name="Freeform 5">
            <a:extLst>
              <a:ext uri="{FF2B5EF4-FFF2-40B4-BE49-F238E27FC236}">
                <a16:creationId xmlns:a16="http://schemas.microsoft.com/office/drawing/2014/main" id="{12E1B3B0-875B-4233-B21E-CFCC3D054FB2}"/>
              </a:ext>
            </a:extLst>
          </p:cNvPr>
          <p:cNvSpPr>
            <a:spLocks/>
          </p:cNvSpPr>
          <p:nvPr userDrawn="1"/>
        </p:nvSpPr>
        <p:spPr bwMode="auto">
          <a:xfrm>
            <a:off x="8467725"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1" name="Freeform 5">
            <a:extLst>
              <a:ext uri="{FF2B5EF4-FFF2-40B4-BE49-F238E27FC236}">
                <a16:creationId xmlns:a16="http://schemas.microsoft.com/office/drawing/2014/main" id="{EEFA6ADA-AE04-43D9-AEBA-6D4B6101D19D}"/>
              </a:ext>
            </a:extLst>
          </p:cNvPr>
          <p:cNvSpPr>
            <a:spLocks/>
          </p:cNvSpPr>
          <p:nvPr userDrawn="1"/>
        </p:nvSpPr>
        <p:spPr bwMode="auto">
          <a:xfrm>
            <a:off x="8870950"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3" name="Freeform 5">
            <a:extLst>
              <a:ext uri="{FF2B5EF4-FFF2-40B4-BE49-F238E27FC236}">
                <a16:creationId xmlns:a16="http://schemas.microsoft.com/office/drawing/2014/main" id="{EF5B0E26-2791-4B14-B592-172C2FAC6FE5}"/>
              </a:ext>
            </a:extLst>
          </p:cNvPr>
          <p:cNvSpPr>
            <a:spLocks/>
          </p:cNvSpPr>
          <p:nvPr userDrawn="1"/>
        </p:nvSpPr>
        <p:spPr bwMode="auto">
          <a:xfrm>
            <a:off x="9274175"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5" name="Freeform 5">
            <a:extLst>
              <a:ext uri="{FF2B5EF4-FFF2-40B4-BE49-F238E27FC236}">
                <a16:creationId xmlns:a16="http://schemas.microsoft.com/office/drawing/2014/main" id="{7CDA8C23-F3D0-475C-8B0B-D2483AECFAB8}"/>
              </a:ext>
            </a:extLst>
          </p:cNvPr>
          <p:cNvSpPr>
            <a:spLocks/>
          </p:cNvSpPr>
          <p:nvPr userDrawn="1"/>
        </p:nvSpPr>
        <p:spPr bwMode="auto">
          <a:xfrm>
            <a:off x="10483850"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7" name="Freeform 5">
            <a:extLst>
              <a:ext uri="{FF2B5EF4-FFF2-40B4-BE49-F238E27FC236}">
                <a16:creationId xmlns:a16="http://schemas.microsoft.com/office/drawing/2014/main" id="{A6895141-163A-4201-B333-6467D533F440}"/>
              </a:ext>
            </a:extLst>
          </p:cNvPr>
          <p:cNvSpPr>
            <a:spLocks/>
          </p:cNvSpPr>
          <p:nvPr userDrawn="1"/>
        </p:nvSpPr>
        <p:spPr bwMode="auto">
          <a:xfrm>
            <a:off x="9677400"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9" name="Freeform 5">
            <a:extLst>
              <a:ext uri="{FF2B5EF4-FFF2-40B4-BE49-F238E27FC236}">
                <a16:creationId xmlns:a16="http://schemas.microsoft.com/office/drawing/2014/main" id="{96857859-9A05-4D31-8334-CDC677051A05}"/>
              </a:ext>
            </a:extLst>
          </p:cNvPr>
          <p:cNvSpPr>
            <a:spLocks/>
          </p:cNvSpPr>
          <p:nvPr userDrawn="1"/>
        </p:nvSpPr>
        <p:spPr bwMode="auto">
          <a:xfrm>
            <a:off x="10080625"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1" name="Freeform 5">
            <a:extLst>
              <a:ext uri="{FF2B5EF4-FFF2-40B4-BE49-F238E27FC236}">
                <a16:creationId xmlns:a16="http://schemas.microsoft.com/office/drawing/2014/main" id="{EBBC59FD-BB44-465C-9882-47450B890D91}"/>
              </a:ext>
            </a:extLst>
          </p:cNvPr>
          <p:cNvSpPr>
            <a:spLocks/>
          </p:cNvSpPr>
          <p:nvPr userDrawn="1"/>
        </p:nvSpPr>
        <p:spPr bwMode="auto">
          <a:xfrm>
            <a:off x="10887075"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3" name="Freeform 5">
            <a:extLst>
              <a:ext uri="{FF2B5EF4-FFF2-40B4-BE49-F238E27FC236}">
                <a16:creationId xmlns:a16="http://schemas.microsoft.com/office/drawing/2014/main" id="{B55E93B0-6435-4CBB-9B59-5C2C61984C86}"/>
              </a:ext>
            </a:extLst>
          </p:cNvPr>
          <p:cNvSpPr>
            <a:spLocks/>
          </p:cNvSpPr>
          <p:nvPr userDrawn="1"/>
        </p:nvSpPr>
        <p:spPr bwMode="auto">
          <a:xfrm>
            <a:off x="11290300"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5" name="Freeform 5">
            <a:extLst>
              <a:ext uri="{FF2B5EF4-FFF2-40B4-BE49-F238E27FC236}">
                <a16:creationId xmlns:a16="http://schemas.microsoft.com/office/drawing/2014/main" id="{CB08B145-8F37-4A8A-A4CE-4438007E168A}"/>
              </a:ext>
            </a:extLst>
          </p:cNvPr>
          <p:cNvSpPr>
            <a:spLocks/>
          </p:cNvSpPr>
          <p:nvPr userDrawn="1"/>
        </p:nvSpPr>
        <p:spPr bwMode="auto">
          <a:xfrm>
            <a:off x="11693525"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7" name="Freeform 5">
            <a:extLst>
              <a:ext uri="{FF2B5EF4-FFF2-40B4-BE49-F238E27FC236}">
                <a16:creationId xmlns:a16="http://schemas.microsoft.com/office/drawing/2014/main" id="{3B0D020A-90FC-400F-B7B5-63FC994068E4}"/>
              </a:ext>
            </a:extLst>
          </p:cNvPr>
          <p:cNvSpPr>
            <a:spLocks/>
          </p:cNvSpPr>
          <p:nvPr userDrawn="1"/>
        </p:nvSpPr>
        <p:spPr bwMode="auto">
          <a:xfrm>
            <a:off x="12096738"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4100711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2243" userDrawn="1">
          <p15:clr>
            <a:srgbClr val="5ACBF0"/>
          </p15:clr>
        </p15:guide>
        <p15:guide id="4" orient="horz" pos="2488" userDrawn="1">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ottom Pattern Black">
    <p:spTree>
      <p:nvGrpSpPr>
        <p:cNvPr id="1" name=""/>
        <p:cNvGrpSpPr/>
        <p:nvPr/>
      </p:nvGrpSpPr>
      <p:grpSpPr>
        <a:xfrm>
          <a:off x="0" y="0"/>
          <a:ext cx="0" cy="0"/>
          <a:chOff x="0" y="0"/>
          <a:chExt cx="0" cy="0"/>
        </a:xfrm>
      </p:grpSpPr>
      <p:sp>
        <p:nvSpPr>
          <p:cNvPr id="14" name="Text Placeholder 4">
            <a:extLst>
              <a:ext uri="{FF2B5EF4-FFF2-40B4-BE49-F238E27FC236}">
                <a16:creationId xmlns:a16="http://schemas.microsoft.com/office/drawing/2014/main" id="{1EEF53A4-35A6-4E43-B220-67DA381C5910}"/>
              </a:ext>
            </a:extLst>
          </p:cNvPr>
          <p:cNvSpPr>
            <a:spLocks noGrp="1"/>
          </p:cNvSpPr>
          <p:nvPr>
            <p:ph type="body" sz="quarter" idx="12" hasCustomPrompt="1"/>
          </p:nvPr>
        </p:nvSpPr>
        <p:spPr>
          <a:xfrm>
            <a:off x="2196307" y="3260705"/>
            <a:ext cx="7799387" cy="1534757"/>
          </a:xfrm>
          <a:prstGeom prst="rect">
            <a:avLst/>
          </a:prstGeom>
          <a:noFill/>
        </p:spPr>
        <p:txBody>
          <a:bodyPr wrap="square" lIns="0" tIns="0" rIns="0" bIns="0">
            <a:noAutofit/>
          </a:bodyPr>
          <a:lstStyle>
            <a:lvl1pPr marL="0" indent="0" algn="ctr">
              <a:spcBef>
                <a:spcPts val="0"/>
              </a:spcBef>
              <a:spcAft>
                <a:spcPts val="0"/>
              </a:spcAft>
              <a:buFont typeface="Arial" panose="020B0604020202020204" pitchFamily="34" charset="0"/>
              <a:buNone/>
              <a:defRPr lang="en-US" sz="1800" kern="1200" dirty="0">
                <a:solidFill>
                  <a:schemeClr val="tx1"/>
                </a:solidFill>
                <a:latin typeface="+mn-lt"/>
                <a:ea typeface="+mn-ea"/>
                <a:cs typeface="+mn-cs"/>
              </a:defRPr>
            </a:lvl1pPr>
          </a:lstStyle>
          <a:p>
            <a:pPr lvl="0"/>
            <a:r>
              <a:rPr lang="en-US"/>
              <a:t>Insert content here</a:t>
            </a:r>
          </a:p>
        </p:txBody>
      </p:sp>
      <p:sp>
        <p:nvSpPr>
          <p:cNvPr id="5" name="Title 1">
            <a:extLst>
              <a:ext uri="{FF2B5EF4-FFF2-40B4-BE49-F238E27FC236}">
                <a16:creationId xmlns:a16="http://schemas.microsoft.com/office/drawing/2014/main" id="{07724906-4405-47F4-B533-7291B003B0A2}"/>
              </a:ext>
            </a:extLst>
          </p:cNvPr>
          <p:cNvSpPr>
            <a:spLocks noGrp="1"/>
          </p:cNvSpPr>
          <p:nvPr>
            <p:ph type="title" hasCustomPrompt="1"/>
          </p:nvPr>
        </p:nvSpPr>
        <p:spPr>
          <a:xfrm>
            <a:off x="1525301" y="1995467"/>
            <a:ext cx="9141397" cy="615553"/>
          </a:xfrm>
          <a:noFill/>
        </p:spPr>
        <p:txBody>
          <a:bodyPr wrap="square" lIns="0" tIns="0" rIns="0" bIns="0" anchor="b" anchorCtr="0">
            <a:spAutoFit/>
          </a:bodyPr>
          <a:lstStyle>
            <a:lvl1pPr algn="ctr" defTabSz="932742" rtl="0" eaLnBrk="1" latinLnBrk="0" hangingPunct="1">
              <a:lnSpc>
                <a:spcPct val="100000"/>
              </a:lnSpc>
              <a:spcBef>
                <a:spcPct val="0"/>
              </a:spcBef>
              <a:buNone/>
              <a:defRPr lang="en-US" sz="4000" b="1" i="0" kern="1200" cap="none" spc="-50" baseline="0" dirty="0">
                <a:ln w="3175">
                  <a:noFill/>
                </a:ln>
                <a:solidFill>
                  <a:schemeClr val="tx1"/>
                </a:solidFill>
                <a:effectLst/>
                <a:latin typeface="+mj-lt"/>
                <a:ea typeface="+mn-ea"/>
                <a:cs typeface="Segoe UI" pitchFamily="34" charset="0"/>
              </a:defRPr>
            </a:lvl1pPr>
          </a:lstStyle>
          <a:p>
            <a:r>
              <a:rPr lang="en-US"/>
              <a:t>Insert Text Here</a:t>
            </a:r>
          </a:p>
        </p:txBody>
      </p:sp>
      <p:pic>
        <p:nvPicPr>
          <p:cNvPr id="3" name="Picture 2">
            <a:extLst>
              <a:ext uri="{FF2B5EF4-FFF2-40B4-BE49-F238E27FC236}">
                <a16:creationId xmlns:a16="http://schemas.microsoft.com/office/drawing/2014/main" id="{9C8B4846-4E60-4E5B-9695-28F923D1D76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rot="5400000">
            <a:off x="5753100" y="419100"/>
            <a:ext cx="685800" cy="12192000"/>
          </a:xfrm>
          <a:prstGeom prst="rect">
            <a:avLst/>
          </a:prstGeom>
        </p:spPr>
      </p:pic>
    </p:spTree>
    <p:extLst>
      <p:ext uri="{BB962C8B-B14F-4D97-AF65-F5344CB8AC3E}">
        <p14:creationId xmlns:p14="http://schemas.microsoft.com/office/powerpoint/2010/main" val="4955231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ottom Pattern White">
    <p:bg>
      <p:bgPr>
        <a:solidFill>
          <a:schemeClr val="tx1"/>
        </a:solidFill>
        <a:effectLst/>
      </p:bgPr>
    </p:bg>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BC00585D-E155-409A-899A-29BDF4E57FD3}"/>
              </a:ext>
            </a:extLst>
          </p:cNvPr>
          <p:cNvSpPr>
            <a:spLocks noGrp="1"/>
          </p:cNvSpPr>
          <p:nvPr>
            <p:ph type="title" hasCustomPrompt="1"/>
          </p:nvPr>
        </p:nvSpPr>
        <p:spPr>
          <a:xfrm>
            <a:off x="762000" y="716577"/>
            <a:ext cx="10668000" cy="615553"/>
          </a:xfrm>
          <a:noFill/>
        </p:spPr>
        <p:txBody>
          <a:bodyPr wrap="square" lIns="91440" tIns="0" rIns="91440" bIns="0" anchor="b" anchorCtr="0">
            <a:spAutoFit/>
          </a:bodyPr>
          <a:lstStyle>
            <a:lvl1pPr algn="l" defTabSz="932742" rtl="0" eaLnBrk="1" latinLnBrk="0" hangingPunct="1">
              <a:lnSpc>
                <a:spcPct val="100000"/>
              </a:lnSpc>
              <a:spcBef>
                <a:spcPct val="0"/>
              </a:spcBef>
              <a:buNone/>
              <a:defRPr lang="en-US" sz="4000" b="1" i="0" kern="1200" cap="none" spc="-50" baseline="0" dirty="0">
                <a:ln w="3175">
                  <a:noFill/>
                </a:ln>
                <a:solidFill>
                  <a:schemeClr val="accent1"/>
                </a:solidFill>
                <a:effectLst/>
                <a:latin typeface="+mj-lt"/>
                <a:ea typeface="+mn-ea"/>
                <a:cs typeface="Segoe UI" pitchFamily="34" charset="0"/>
              </a:defRPr>
            </a:lvl1pPr>
          </a:lstStyle>
          <a:p>
            <a:r>
              <a:rPr lang="en-US"/>
              <a:t>Insert text here</a:t>
            </a:r>
          </a:p>
        </p:txBody>
      </p:sp>
      <p:sp>
        <p:nvSpPr>
          <p:cNvPr id="5" name="Text Placeholder 4">
            <a:extLst>
              <a:ext uri="{FF2B5EF4-FFF2-40B4-BE49-F238E27FC236}">
                <a16:creationId xmlns:a16="http://schemas.microsoft.com/office/drawing/2014/main" id="{2D944D9B-AA15-4DB5-AE58-0FA514F6FE87}"/>
              </a:ext>
            </a:extLst>
          </p:cNvPr>
          <p:cNvSpPr>
            <a:spLocks noGrp="1"/>
          </p:cNvSpPr>
          <p:nvPr>
            <p:ph type="body" sz="quarter" idx="13" hasCustomPrompt="1"/>
          </p:nvPr>
        </p:nvSpPr>
        <p:spPr>
          <a:xfrm>
            <a:off x="762000" y="1790699"/>
            <a:ext cx="10668000" cy="685800"/>
          </a:xfrm>
          <a:prstGeom prst="rect">
            <a:avLst/>
          </a:prstGeom>
          <a:noFill/>
        </p:spPr>
        <p:txBody>
          <a:bodyPr wrap="square" lIns="91440" tIns="0" rIns="91440" bIns="0">
            <a:noAutofit/>
          </a:bodyPr>
          <a:lstStyle>
            <a:lvl1pPr marL="0" indent="0" algn="l">
              <a:spcBef>
                <a:spcPts val="0"/>
              </a:spcBef>
              <a:spcAft>
                <a:spcPts val="0"/>
              </a:spcAft>
              <a:buFont typeface="Arial" panose="020B0604020202020204" pitchFamily="34" charset="0"/>
              <a:buNone/>
              <a:defRPr lang="en-US" sz="1800" kern="1200" dirty="0">
                <a:solidFill>
                  <a:schemeClr val="bg2"/>
                </a:solidFill>
                <a:latin typeface="+mn-lt"/>
                <a:ea typeface="+mn-ea"/>
                <a:cs typeface="+mn-cs"/>
              </a:defRPr>
            </a:lvl1pPr>
          </a:lstStyle>
          <a:p>
            <a:pPr lvl="0"/>
            <a:r>
              <a:rPr lang="en-US"/>
              <a:t>Insert content here</a:t>
            </a:r>
          </a:p>
        </p:txBody>
      </p:sp>
      <p:pic>
        <p:nvPicPr>
          <p:cNvPr id="3" name="Picture 2">
            <a:extLst>
              <a:ext uri="{FF2B5EF4-FFF2-40B4-BE49-F238E27FC236}">
                <a16:creationId xmlns:a16="http://schemas.microsoft.com/office/drawing/2014/main" id="{8D8AAE41-A985-425A-934D-615BBE36028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rot="5400000">
            <a:off x="5753100" y="419100"/>
            <a:ext cx="685800" cy="12192000"/>
          </a:xfrm>
          <a:prstGeom prst="rect">
            <a:avLst/>
          </a:prstGeom>
        </p:spPr>
      </p:pic>
    </p:spTree>
    <p:extLst>
      <p:ext uri="{BB962C8B-B14F-4D97-AF65-F5344CB8AC3E}">
        <p14:creationId xmlns:p14="http://schemas.microsoft.com/office/powerpoint/2010/main" val="24990096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364696-E1F3-49EF-AEC8-730A16D9A23F}" type="datetimeFigureOut">
              <a:rPr lang="en-US" altLang="en-US" smtClean="0"/>
              <a:pPr/>
              <a:t>1/10/2024</a:t>
            </a:fld>
            <a:endParaRPr lang="en-US" alt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lt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402A1B0-4691-41D9-84E0-69D594EAA3FE}" type="slidenum">
              <a:rPr lang="en-US" altLang="en-US" smtClean="0"/>
              <a:pPr/>
              <a:t>‹#›</a:t>
            </a:fld>
            <a:endParaRPr lang="en-US" altLang="en-US" dirty="0"/>
          </a:p>
        </p:txBody>
      </p:sp>
    </p:spTree>
    <p:extLst>
      <p:ext uri="{BB962C8B-B14F-4D97-AF65-F5344CB8AC3E}">
        <p14:creationId xmlns:p14="http://schemas.microsoft.com/office/powerpoint/2010/main" val="3429690444"/>
      </p:ext>
    </p:extLst>
  </p:cSld>
  <p:clrMap bg1="dk1" tx1="lt1" bg2="dk2" tx2="lt2" accent1="accent1" accent2="accent2" accent3="accent3" accent4="accent4" accent5="accent5" accent6="accent6" hlink="hlink" folHlink="folHlink"/>
  <p:sldLayoutIdLst>
    <p:sldLayoutId id="2147483689" r:id="rId1"/>
    <p:sldLayoutId id="2147483688" r:id="rId2"/>
    <p:sldLayoutId id="2147483702" r:id="rId3"/>
    <p:sldLayoutId id="2147483699" r:id="rId4"/>
    <p:sldLayoutId id="2147483701" r:id="rId5"/>
    <p:sldLayoutId id="2147483700" r:id="rId6"/>
    <p:sldLayoutId id="2147483703" r:id="rId7"/>
    <p:sldLayoutId id="2147483690" r:id="rId8"/>
    <p:sldLayoutId id="2147483704" r:id="rId9"/>
    <p:sldLayoutId id="2147483691" r:id="rId10"/>
    <p:sldLayoutId id="2147483694"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hyperlink" Target="https://www.ada.gov/" TargetMode="External"/><Relationship Id="rId3" Type="http://schemas.openxmlformats.org/officeDocument/2006/relationships/hyperlink" Target="https://www.dol.gov/agencies/odep/resources" TargetMode="External"/><Relationship Id="rId7" Type="http://schemas.openxmlformats.org/officeDocument/2006/relationships/hyperlink" Target="https://www.dol.gov/agencies/odep/program-areas/employers/accommodations" TargetMode="External"/><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hyperlink" Target="https://www.eeoc.gov/laws/guidance/enforcement-guidance-reasonable-accommodation-and-undue-hardship-under-ada" TargetMode="External"/><Relationship Id="rId5" Type="http://schemas.openxmlformats.org/officeDocument/2006/relationships/hyperlink" Target="https://odr.dc.gov/book/manual-accommodating-employees-disabilities/when-can-district-deny-accommodation" TargetMode="External"/><Relationship Id="rId4" Type="http://schemas.openxmlformats.org/officeDocument/2006/relationships/hyperlink" Target="https://odr.dc.gov/book/manual-accommodating-employees-disabilities/types-reasonable-accommodation" TargetMode="External"/></Relationships>
</file>

<file path=ppt/slides/_rels/slide17.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hyperlink" Target="https://uxdesign.cc/creating-accessibility-personas-e7749d4096b4" TargetMode="External"/><Relationship Id="rId7" Type="http://schemas.openxmlformats.org/officeDocument/2006/relationships/hyperlink" Target="https://www.boia.org/blog/tips-for-creating-accessibility-personas"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hyperlink" Target="https://uit.stanford.edu/accessibility/design-personas" TargetMode="External"/><Relationship Id="rId5" Type="http://schemas.openxmlformats.org/officeDocument/2006/relationships/hyperlink" Target="https://alphagov.github.io/accessibility-personas/" TargetMode="External"/><Relationship Id="rId4" Type="http://schemas.openxmlformats.org/officeDocument/2006/relationships/hyperlink" Target="https://medium.com/swlh/personas-with-disabilities-9da8d12f1255" TargetMode="External"/></Relationships>
</file>

<file path=ppt/slides/_rels/slide18.xml.rels><?xml version="1.0" encoding="UTF-8" standalone="yes"?>
<Relationships xmlns="http://schemas.openxmlformats.org/package/2006/relationships"><Relationship Id="rId3" Type="http://schemas.openxmlformats.org/officeDocument/2006/relationships/hyperlink" Target="https://askjan.org/publications/employers/employers-guide.cfm" TargetMode="External"/><Relationship Id="rId7"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hyperlink" Target="https://pva.org/news-and-media-center/recent-news/americans-with-disabilities-act-ada-myths-and-fa/" TargetMode="External"/><Relationship Id="rId5" Type="http://schemas.openxmlformats.org/officeDocument/2006/relationships/hyperlink" Target="https://alsoweb.org/what-is-ada-compliance/" TargetMode="External"/><Relationship Id="rId4" Type="http://schemas.openxmlformats.org/officeDocument/2006/relationships/hyperlink" Target="https://www.afb.org/research-and-initiatives/employment/workplace-tech-study/accommodations-and-accessibility"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8.xml"/><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jpe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hyperlink" Target="https://pixabay.com/en/fight-conflict-quarrel-showdown-2954705/"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8B5918A-B344-7035-2AD1-ED9B2EB13225}"/>
              </a:ext>
            </a:extLst>
          </p:cNvPr>
          <p:cNvSpPr txBox="1"/>
          <p:nvPr/>
        </p:nvSpPr>
        <p:spPr>
          <a:xfrm>
            <a:off x="8068734" y="6488668"/>
            <a:ext cx="4123266" cy="369332"/>
          </a:xfrm>
          <a:prstGeom prst="rect">
            <a:avLst/>
          </a:prstGeom>
          <a:noFill/>
        </p:spPr>
        <p:txBody>
          <a:bodyPr wrap="square" rtlCol="0">
            <a:spAutoFit/>
          </a:bodyPr>
          <a:lstStyle/>
          <a:p>
            <a:r>
              <a:rPr lang="en-US" dirty="0"/>
              <a:t>Erissa Duvall - https://linktr.ee/corgidev</a:t>
            </a:r>
          </a:p>
        </p:txBody>
      </p:sp>
      <p:sp>
        <p:nvSpPr>
          <p:cNvPr id="3074" name="Rectangle 2">
            <a:extLst>
              <a:ext uri="{FF2B5EF4-FFF2-40B4-BE49-F238E27FC236}">
                <a16:creationId xmlns:a16="http://schemas.microsoft.com/office/drawing/2014/main" id="{ED2DB031-9003-4F74-A88F-FE2A2ABABC72}"/>
              </a:ext>
            </a:extLst>
          </p:cNvPr>
          <p:cNvSpPr>
            <a:spLocks noGrp="1" noChangeArrowheads="1"/>
          </p:cNvSpPr>
          <p:nvPr>
            <p:ph type="ctrTitle" idx="4294967295"/>
          </p:nvPr>
        </p:nvSpPr>
        <p:spPr>
          <a:xfrm>
            <a:off x="3674533" y="2311400"/>
            <a:ext cx="8227907" cy="2235200"/>
          </a:xfrm>
        </p:spPr>
        <p:txBody>
          <a:bodyPr anchor="ctr">
            <a:noAutofit/>
          </a:bodyPr>
          <a:lstStyle/>
          <a:p>
            <a:pPr eaLnBrk="1" hangingPunct="1"/>
            <a:r>
              <a:rPr lang="en-US" altLang="en-US" b="1" dirty="0">
                <a:solidFill>
                  <a:srgbClr val="01C2D1"/>
                </a:solidFill>
              </a:rPr>
              <a:t>R</a:t>
            </a:r>
            <a:r>
              <a:rPr lang="en-US" altLang="en-US" b="1" dirty="0"/>
              <a:t>easonable</a:t>
            </a:r>
            <a:r>
              <a:rPr lang="en-US" altLang="en-US" dirty="0"/>
              <a:t> </a:t>
            </a:r>
            <a:r>
              <a:rPr lang="en-US" altLang="en-US" b="1" dirty="0">
                <a:solidFill>
                  <a:srgbClr val="FE4387"/>
                </a:solidFill>
              </a:rPr>
              <a:t>A</a:t>
            </a:r>
            <a:r>
              <a:rPr lang="en-US" altLang="en-US" b="1" dirty="0"/>
              <a:t>ccommodations in the Workplace</a:t>
            </a:r>
            <a:endParaRPr lang="en-US" altLang="en-US" b="1" dirty="0">
              <a:latin typeface="+mn-lt"/>
            </a:endParaRPr>
          </a:p>
        </p:txBody>
      </p:sp>
    </p:spTree>
    <p:extLst>
      <p:ext uri="{BB962C8B-B14F-4D97-AF65-F5344CB8AC3E}">
        <p14:creationId xmlns:p14="http://schemas.microsoft.com/office/powerpoint/2010/main" val="1543265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D6D734"/>
        </a:solidFill>
        <a:effectLst/>
      </p:bgPr>
    </p:bg>
    <p:spTree>
      <p:nvGrpSpPr>
        <p:cNvPr id="1" name=""/>
        <p:cNvGrpSpPr/>
        <p:nvPr/>
      </p:nvGrpSpPr>
      <p:grpSpPr>
        <a:xfrm>
          <a:off x="0" y="0"/>
          <a:ext cx="0" cy="0"/>
          <a:chOff x="0" y="0"/>
          <a:chExt cx="0" cy="0"/>
        </a:xfrm>
      </p:grpSpPr>
      <p:pic>
        <p:nvPicPr>
          <p:cNvPr id="11" name="Picture Placeholder 4" descr="Tricolor corgi lazily laying across a fluffy, donut shaped dog bed with his large Lamb Chop stuffed animal that is nearly the same size as him.">
            <a:extLst>
              <a:ext uri="{FF2B5EF4-FFF2-40B4-BE49-F238E27FC236}">
                <a16:creationId xmlns:a16="http://schemas.microsoft.com/office/drawing/2014/main" id="{97FF6744-6CBA-AA52-D89C-F9432441BE75}"/>
              </a:ext>
            </a:extLst>
          </p:cNvPr>
          <p:cNvPicPr>
            <a:picLocks noGrp="1" noChangeAspect="1"/>
          </p:cNvPicPr>
          <p:nvPr>
            <p:ph type="pic" sz="quarter" idx="10"/>
          </p:nvPr>
        </p:nvPicPr>
        <p:blipFill>
          <a:blip r:embed="rId2"/>
          <a:srcRect l="16470" r="16470"/>
          <a:stretch>
            <a:fillRect/>
          </a:stretch>
        </p:blipFill>
        <p:spPr>
          <a:xfrm>
            <a:off x="7669161" y="1255235"/>
            <a:ext cx="4159045" cy="4651487"/>
          </a:xfrm>
          <a:effectLst>
            <a:softEdge rad="203200"/>
          </a:effectLst>
        </p:spPr>
      </p:pic>
      <p:sp>
        <p:nvSpPr>
          <p:cNvPr id="2" name="Text Placeholder 1">
            <a:extLst>
              <a:ext uri="{FF2B5EF4-FFF2-40B4-BE49-F238E27FC236}">
                <a16:creationId xmlns:a16="http://schemas.microsoft.com/office/drawing/2014/main" id="{3F36812B-2065-4A2B-B59B-8957022687BC}"/>
              </a:ext>
            </a:extLst>
          </p:cNvPr>
          <p:cNvSpPr>
            <a:spLocks noGrp="1"/>
          </p:cNvSpPr>
          <p:nvPr>
            <p:ph type="body" sz="quarter" idx="11"/>
          </p:nvPr>
        </p:nvSpPr>
        <p:spPr>
          <a:xfrm>
            <a:off x="761999" y="1631092"/>
            <a:ext cx="6125497" cy="4275630"/>
          </a:xfrm>
        </p:spPr>
        <p:txBody>
          <a:bodyPr>
            <a:normAutofit/>
          </a:bodyPr>
          <a:lstStyle/>
          <a:p>
            <a:pPr marL="342900" indent="-342900">
              <a:buFont typeface="Arial" panose="020B0604020202020204" pitchFamily="34" charset="0"/>
              <a:buChar char="•"/>
            </a:pPr>
            <a:r>
              <a:rPr lang="en-US" sz="2200" dirty="0">
                <a:solidFill>
                  <a:schemeClr val="bg1"/>
                </a:solidFill>
              </a:rPr>
              <a:t>Positive image</a:t>
            </a:r>
          </a:p>
          <a:p>
            <a:pPr marL="342900" indent="-342900">
              <a:buFont typeface="Arial" panose="020B0604020202020204" pitchFamily="34" charset="0"/>
              <a:buChar char="•"/>
            </a:pPr>
            <a:r>
              <a:rPr lang="en-US" sz="2200" dirty="0">
                <a:solidFill>
                  <a:schemeClr val="bg1"/>
                </a:solidFill>
              </a:rPr>
              <a:t>Builds a welcoming environment</a:t>
            </a:r>
          </a:p>
          <a:p>
            <a:pPr marL="342900" indent="-342900">
              <a:buFont typeface="Arial" panose="020B0604020202020204" pitchFamily="34" charset="0"/>
              <a:buChar char="•"/>
            </a:pPr>
            <a:r>
              <a:rPr lang="en-US" sz="2200" dirty="0">
                <a:solidFill>
                  <a:schemeClr val="bg1"/>
                </a:solidFill>
              </a:rPr>
              <a:t>Attract more customers, applicants, etc.</a:t>
            </a:r>
          </a:p>
          <a:p>
            <a:pPr marL="342900" indent="-342900">
              <a:buFont typeface="Arial" panose="020B0604020202020204" pitchFamily="34" charset="0"/>
              <a:buChar char="•"/>
            </a:pPr>
            <a:r>
              <a:rPr lang="en-US" sz="2200" dirty="0">
                <a:solidFill>
                  <a:schemeClr val="bg1"/>
                </a:solidFill>
              </a:rPr>
              <a:t>Improves retention</a:t>
            </a:r>
          </a:p>
          <a:p>
            <a:endParaRPr lang="en-US" sz="2200" dirty="0">
              <a:solidFill>
                <a:schemeClr val="bg1"/>
              </a:solidFill>
            </a:endParaRPr>
          </a:p>
          <a:p>
            <a:r>
              <a:rPr lang="en-US" sz="2200" dirty="0">
                <a:solidFill>
                  <a:schemeClr val="bg1"/>
                </a:solidFill>
              </a:rPr>
              <a:t>This in turn encourages:</a:t>
            </a:r>
          </a:p>
          <a:p>
            <a:pPr marL="796925" lvl="1" indent="-342900"/>
            <a:r>
              <a:rPr lang="en-US" sz="2200" b="1" dirty="0">
                <a:solidFill>
                  <a:schemeClr val="bg1"/>
                </a:solidFill>
              </a:rPr>
              <a:t>Productivity</a:t>
            </a:r>
          </a:p>
          <a:p>
            <a:pPr marL="796925" lvl="1" indent="-342900"/>
            <a:r>
              <a:rPr lang="en-US" sz="2200" b="1" dirty="0">
                <a:solidFill>
                  <a:schemeClr val="bg1"/>
                </a:solidFill>
              </a:rPr>
              <a:t>Diversity</a:t>
            </a:r>
          </a:p>
          <a:p>
            <a:pPr marL="796925" lvl="1" indent="-342900"/>
            <a:r>
              <a:rPr lang="en-US" sz="2200" b="1" dirty="0">
                <a:solidFill>
                  <a:schemeClr val="bg1"/>
                </a:solidFill>
              </a:rPr>
              <a:t> Innovation</a:t>
            </a:r>
          </a:p>
        </p:txBody>
      </p:sp>
      <p:sp>
        <p:nvSpPr>
          <p:cNvPr id="7" name="Title 6">
            <a:extLst>
              <a:ext uri="{FF2B5EF4-FFF2-40B4-BE49-F238E27FC236}">
                <a16:creationId xmlns:a16="http://schemas.microsoft.com/office/drawing/2014/main" id="{87BA0B6F-5258-479C-87B7-C806E6757035}"/>
              </a:ext>
            </a:extLst>
          </p:cNvPr>
          <p:cNvSpPr>
            <a:spLocks noGrp="1"/>
          </p:cNvSpPr>
          <p:nvPr>
            <p:ph type="title"/>
          </p:nvPr>
        </p:nvSpPr>
        <p:spPr>
          <a:xfrm>
            <a:off x="762001" y="395416"/>
            <a:ext cx="6612194" cy="988541"/>
          </a:xfrm>
        </p:spPr>
        <p:txBody>
          <a:bodyPr/>
          <a:lstStyle/>
          <a:p>
            <a:r>
              <a:rPr lang="en-US" sz="3200" dirty="0">
                <a:solidFill>
                  <a:schemeClr val="accent2"/>
                </a:solidFill>
              </a:rPr>
              <a:t>Benefits of an Inclusive / Accessible Workplace</a:t>
            </a:r>
            <a:endParaRPr lang="en-US" sz="3200" dirty="0"/>
          </a:p>
        </p:txBody>
      </p:sp>
    </p:spTree>
    <p:extLst>
      <p:ext uri="{BB962C8B-B14F-4D97-AF65-F5344CB8AC3E}">
        <p14:creationId xmlns:p14="http://schemas.microsoft.com/office/powerpoint/2010/main" val="11429335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69000"/>
        </a:solidFill>
        <a:effectLst/>
      </p:bgPr>
    </p:bg>
    <p:spTree>
      <p:nvGrpSpPr>
        <p:cNvPr id="1" name=""/>
        <p:cNvGrpSpPr/>
        <p:nvPr/>
      </p:nvGrpSpPr>
      <p:grpSpPr>
        <a:xfrm>
          <a:off x="0" y="0"/>
          <a:ext cx="0" cy="0"/>
          <a:chOff x="0" y="0"/>
          <a:chExt cx="0" cy="0"/>
        </a:xfrm>
      </p:grpSpPr>
      <p:pic>
        <p:nvPicPr>
          <p:cNvPr id="12" name="Picture 11" descr="A large German Shepard dog curled up in a way too small fluffy dog bed and somehow comfy enough to be asleep.">
            <a:extLst>
              <a:ext uri="{FF2B5EF4-FFF2-40B4-BE49-F238E27FC236}">
                <a16:creationId xmlns:a16="http://schemas.microsoft.com/office/drawing/2014/main" id="{36622EA4-A45D-1C12-3C49-CD5938D4D4F9}"/>
              </a:ext>
            </a:extLst>
          </p:cNvPr>
          <p:cNvPicPr>
            <a:picLocks noChangeAspect="1"/>
          </p:cNvPicPr>
          <p:nvPr/>
        </p:nvPicPr>
        <p:blipFill>
          <a:blip r:embed="rId3"/>
          <a:stretch>
            <a:fillRect/>
          </a:stretch>
        </p:blipFill>
        <p:spPr>
          <a:xfrm>
            <a:off x="6430297" y="1327355"/>
            <a:ext cx="5447071" cy="4226708"/>
          </a:xfrm>
          <a:prstGeom prst="rect">
            <a:avLst/>
          </a:prstGeom>
          <a:effectLst>
            <a:softEdge rad="203200"/>
          </a:effectLst>
        </p:spPr>
      </p:pic>
      <p:sp>
        <p:nvSpPr>
          <p:cNvPr id="2" name="Text Placeholder 1">
            <a:extLst>
              <a:ext uri="{FF2B5EF4-FFF2-40B4-BE49-F238E27FC236}">
                <a16:creationId xmlns:a16="http://schemas.microsoft.com/office/drawing/2014/main" id="{3F36812B-2065-4A2B-B59B-8957022687BC}"/>
              </a:ext>
            </a:extLst>
          </p:cNvPr>
          <p:cNvSpPr>
            <a:spLocks noGrp="1"/>
          </p:cNvSpPr>
          <p:nvPr>
            <p:ph type="body" sz="quarter" idx="11"/>
          </p:nvPr>
        </p:nvSpPr>
        <p:spPr>
          <a:xfrm>
            <a:off x="648929" y="1327355"/>
            <a:ext cx="5781368" cy="4501943"/>
          </a:xfrm>
        </p:spPr>
        <p:txBody>
          <a:bodyPr>
            <a:noAutofit/>
          </a:bodyPr>
          <a:lstStyle/>
          <a:p>
            <a:pPr marL="342900" indent="-342900">
              <a:buFont typeface="Arial" panose="020B0604020202020204" pitchFamily="34" charset="0"/>
              <a:buChar char="•"/>
            </a:pPr>
            <a:r>
              <a:rPr lang="en-US" altLang="en-US" sz="1800" dirty="0">
                <a:solidFill>
                  <a:schemeClr val="bg1"/>
                </a:solidFill>
              </a:rPr>
              <a:t>Find a primary physician and build a rapport with them.</a:t>
            </a:r>
          </a:p>
          <a:p>
            <a:pPr marL="342900" indent="-342900">
              <a:buFont typeface="Arial" panose="020B0604020202020204" pitchFamily="34" charset="0"/>
              <a:buChar char="•"/>
            </a:pPr>
            <a:r>
              <a:rPr lang="en-US" altLang="en-US" sz="1800" dirty="0">
                <a:solidFill>
                  <a:schemeClr val="bg1"/>
                </a:solidFill>
              </a:rPr>
              <a:t>If you can, try to get a formal diagnosis and/or accommodation note from a physician.</a:t>
            </a:r>
          </a:p>
          <a:p>
            <a:pPr marL="342900" indent="-342900">
              <a:buFont typeface="Arial" panose="020B0604020202020204" pitchFamily="34" charset="0"/>
              <a:buChar char="•"/>
            </a:pPr>
            <a:r>
              <a:rPr lang="en-US" altLang="en-US" sz="1800" dirty="0">
                <a:solidFill>
                  <a:schemeClr val="bg1"/>
                </a:solidFill>
              </a:rPr>
              <a:t>Identify a variety of options.</a:t>
            </a:r>
          </a:p>
          <a:p>
            <a:pPr marL="342900" indent="-342900">
              <a:buFont typeface="Arial" panose="020B0604020202020204" pitchFamily="34" charset="0"/>
              <a:buChar char="•"/>
            </a:pPr>
            <a:r>
              <a:rPr lang="en-US" sz="1800" dirty="0">
                <a:solidFill>
                  <a:schemeClr val="bg1"/>
                </a:solidFill>
              </a:rPr>
              <a:t>Be open to compromise.</a:t>
            </a:r>
          </a:p>
          <a:p>
            <a:pPr marL="342900" indent="-342900">
              <a:buFont typeface="Arial" panose="020B0604020202020204" pitchFamily="34" charset="0"/>
              <a:buChar char="•"/>
            </a:pPr>
            <a:r>
              <a:rPr lang="en-US" sz="1800" dirty="0">
                <a:solidFill>
                  <a:schemeClr val="bg1"/>
                </a:solidFill>
              </a:rPr>
              <a:t>Identify if your company has a formal procedure.</a:t>
            </a:r>
          </a:p>
          <a:p>
            <a:pPr marL="342900" indent="-342900">
              <a:buFont typeface="Arial" panose="020B0604020202020204" pitchFamily="34" charset="0"/>
              <a:buChar char="•"/>
            </a:pPr>
            <a:r>
              <a:rPr lang="en-US" sz="1800" dirty="0">
                <a:solidFill>
                  <a:schemeClr val="bg1"/>
                </a:solidFill>
              </a:rPr>
              <a:t>Remember that not all companies are required to follow ADA regulations, even if they really should.</a:t>
            </a:r>
          </a:p>
        </p:txBody>
      </p:sp>
      <p:sp>
        <p:nvSpPr>
          <p:cNvPr id="7" name="Title 6">
            <a:extLst>
              <a:ext uri="{FF2B5EF4-FFF2-40B4-BE49-F238E27FC236}">
                <a16:creationId xmlns:a16="http://schemas.microsoft.com/office/drawing/2014/main" id="{87BA0B6F-5258-479C-87B7-C806E6757035}"/>
              </a:ext>
            </a:extLst>
          </p:cNvPr>
          <p:cNvSpPr>
            <a:spLocks noGrp="1"/>
          </p:cNvSpPr>
          <p:nvPr>
            <p:ph type="title"/>
          </p:nvPr>
        </p:nvSpPr>
        <p:spPr>
          <a:xfrm>
            <a:off x="648929" y="417309"/>
            <a:ext cx="5447071" cy="611393"/>
          </a:xfrm>
        </p:spPr>
        <p:txBody>
          <a:bodyPr/>
          <a:lstStyle/>
          <a:p>
            <a:r>
              <a:rPr lang="en-US" sz="3200" dirty="0">
                <a:solidFill>
                  <a:schemeClr val="bg1"/>
                </a:solidFill>
              </a:rPr>
              <a:t>Tips for RA Requestors</a:t>
            </a:r>
          </a:p>
        </p:txBody>
      </p:sp>
    </p:spTree>
    <p:extLst>
      <p:ext uri="{BB962C8B-B14F-4D97-AF65-F5344CB8AC3E}">
        <p14:creationId xmlns:p14="http://schemas.microsoft.com/office/powerpoint/2010/main" val="16123773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3B2E58"/>
        </a:solidFill>
        <a:effectLst/>
      </p:bgPr>
    </p:bg>
    <p:spTree>
      <p:nvGrpSpPr>
        <p:cNvPr id="1" name=""/>
        <p:cNvGrpSpPr/>
        <p:nvPr/>
      </p:nvGrpSpPr>
      <p:grpSpPr>
        <a:xfrm>
          <a:off x="0" y="0"/>
          <a:ext cx="0" cy="0"/>
          <a:chOff x="0" y="0"/>
          <a:chExt cx="0" cy="0"/>
        </a:xfrm>
      </p:grpSpPr>
      <p:pic>
        <p:nvPicPr>
          <p:cNvPr id="12" name="Picture Placeholder 11" descr="A cat laying across someone's arm staring into the camera. The room is dim and the cats eyes are lit up giving them an evil glare appearance.">
            <a:extLst>
              <a:ext uri="{FF2B5EF4-FFF2-40B4-BE49-F238E27FC236}">
                <a16:creationId xmlns:a16="http://schemas.microsoft.com/office/drawing/2014/main" id="{A6460927-14E1-C5B0-D2C0-58C99885E390}"/>
              </a:ext>
            </a:extLst>
          </p:cNvPr>
          <p:cNvPicPr>
            <a:picLocks noGrp="1" noChangeAspect="1"/>
          </p:cNvPicPr>
          <p:nvPr>
            <p:ph type="pic" sz="quarter" idx="10"/>
          </p:nvPr>
        </p:nvPicPr>
        <p:blipFill>
          <a:blip r:embed="rId3"/>
          <a:srcRect l="5293" r="5293"/>
          <a:stretch>
            <a:fillRect/>
          </a:stretch>
        </p:blipFill>
        <p:spPr>
          <a:xfrm>
            <a:off x="8224048" y="1272746"/>
            <a:ext cx="3748237" cy="4192037"/>
          </a:xfrm>
          <a:effectLst>
            <a:softEdge rad="127000"/>
          </a:effectLst>
        </p:spPr>
      </p:pic>
      <p:sp>
        <p:nvSpPr>
          <p:cNvPr id="2" name="Text Placeholder 1">
            <a:extLst>
              <a:ext uri="{FF2B5EF4-FFF2-40B4-BE49-F238E27FC236}">
                <a16:creationId xmlns:a16="http://schemas.microsoft.com/office/drawing/2014/main" id="{3F36812B-2065-4A2B-B59B-8957022687BC}"/>
              </a:ext>
            </a:extLst>
          </p:cNvPr>
          <p:cNvSpPr>
            <a:spLocks noGrp="1"/>
          </p:cNvSpPr>
          <p:nvPr>
            <p:ph type="body" sz="quarter" idx="11"/>
          </p:nvPr>
        </p:nvSpPr>
        <p:spPr>
          <a:xfrm>
            <a:off x="604684" y="1066800"/>
            <a:ext cx="7882824" cy="5075238"/>
          </a:xfrm>
        </p:spPr>
        <p:txBody>
          <a:bodyPr>
            <a:noAutofit/>
          </a:bodyPr>
          <a:lstStyle/>
          <a:p>
            <a:pPr marL="176213" lvl="1" indent="-176213"/>
            <a:r>
              <a:rPr lang="en-US" altLang="en-US" b="1" dirty="0"/>
              <a:t>Think social model</a:t>
            </a:r>
            <a:endParaRPr lang="en-US" b="1" dirty="0"/>
          </a:p>
          <a:p>
            <a:pPr marL="176213" lvl="1" indent="-176213"/>
            <a:r>
              <a:rPr lang="en-US" b="1" dirty="0"/>
              <a:t>Avoid the use of potentially discriminatory language in job descriptions</a:t>
            </a:r>
          </a:p>
          <a:p>
            <a:pPr marL="176213" lvl="1" indent="-176213"/>
            <a:r>
              <a:rPr lang="en-US" b="1" dirty="0"/>
              <a:t>Accessibility throughout org (hiring, procurement, etc.)</a:t>
            </a:r>
          </a:p>
          <a:p>
            <a:pPr marL="176213" indent="-176213">
              <a:buFont typeface="Arial" panose="020B0604020202020204" pitchFamily="34" charset="0"/>
              <a:buChar char="•"/>
            </a:pPr>
            <a:r>
              <a:rPr lang="en-US" altLang="en-US" sz="1800" dirty="0"/>
              <a:t>Source feedback from applicants, recruiters, and current employees.</a:t>
            </a:r>
          </a:p>
          <a:p>
            <a:pPr marL="176213" indent="-176213">
              <a:buFont typeface="Arial" panose="020B0604020202020204" pitchFamily="34" charset="0"/>
              <a:buChar char="•"/>
            </a:pPr>
            <a:r>
              <a:rPr lang="en-US" altLang="en-US" sz="1800" dirty="0"/>
              <a:t>Require minimal information from the requestor</a:t>
            </a:r>
          </a:p>
          <a:p>
            <a:pPr marL="176213" indent="-176213">
              <a:buFont typeface="Arial" panose="020B0604020202020204" pitchFamily="34" charset="0"/>
              <a:buChar char="•"/>
            </a:pPr>
            <a:r>
              <a:rPr lang="en-US" altLang="en-US" sz="1800" dirty="0"/>
              <a:t>Minimize access to requestor information</a:t>
            </a:r>
          </a:p>
          <a:p>
            <a:pPr marL="176213" lvl="1" indent="-176213"/>
            <a:r>
              <a:rPr lang="en-US" b="1" dirty="0"/>
              <a:t>Learn assistive technology basics</a:t>
            </a:r>
          </a:p>
          <a:p>
            <a:pPr marL="176213" lvl="1" indent="-176213"/>
            <a:r>
              <a:rPr lang="en-US" b="1" dirty="0"/>
              <a:t>Have a clearly documented process that:</a:t>
            </a:r>
          </a:p>
          <a:p>
            <a:pPr marL="457200" lvl="2" indent="-176213"/>
            <a:r>
              <a:rPr lang="en-US" sz="1800" b="1" dirty="0"/>
              <a:t>includes employees, contractors, applicants, and interviewees</a:t>
            </a:r>
          </a:p>
          <a:p>
            <a:pPr marL="176213" lvl="1" indent="-176213"/>
            <a:r>
              <a:rPr lang="en-US" b="1" dirty="0"/>
              <a:t>Involve IT and facilities management departments</a:t>
            </a:r>
          </a:p>
          <a:p>
            <a:pPr marL="176213" lvl="1" indent="-176213"/>
            <a:r>
              <a:rPr lang="en-US" b="1" dirty="0"/>
              <a:t>Make sure the documentation and overall process is accessible to all</a:t>
            </a:r>
          </a:p>
          <a:p>
            <a:pPr marL="176213" lvl="1" indent="-176213"/>
            <a:r>
              <a:rPr lang="en-US" b="1" dirty="0"/>
              <a:t>Make some accommodations available to all employees</a:t>
            </a:r>
          </a:p>
        </p:txBody>
      </p:sp>
      <p:sp>
        <p:nvSpPr>
          <p:cNvPr id="7" name="Title 6">
            <a:extLst>
              <a:ext uri="{FF2B5EF4-FFF2-40B4-BE49-F238E27FC236}">
                <a16:creationId xmlns:a16="http://schemas.microsoft.com/office/drawing/2014/main" id="{87BA0B6F-5258-479C-87B7-C806E6757035}"/>
              </a:ext>
            </a:extLst>
          </p:cNvPr>
          <p:cNvSpPr>
            <a:spLocks noGrp="1"/>
          </p:cNvSpPr>
          <p:nvPr>
            <p:ph type="title"/>
          </p:nvPr>
        </p:nvSpPr>
        <p:spPr>
          <a:xfrm>
            <a:off x="604684" y="398207"/>
            <a:ext cx="5491316" cy="560438"/>
          </a:xfrm>
        </p:spPr>
        <p:txBody>
          <a:bodyPr/>
          <a:lstStyle/>
          <a:p>
            <a:r>
              <a:rPr lang="en-US" sz="3200" dirty="0"/>
              <a:t>Tips for RA Professionals</a:t>
            </a:r>
          </a:p>
        </p:txBody>
      </p:sp>
    </p:spTree>
    <p:extLst>
      <p:ext uri="{BB962C8B-B14F-4D97-AF65-F5344CB8AC3E}">
        <p14:creationId xmlns:p14="http://schemas.microsoft.com/office/powerpoint/2010/main" val="17567348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bg>
      <p:bgPr>
        <a:solidFill>
          <a:schemeClr val="accent2">
            <a:lumMod val="7500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D9E38B3-4686-8247-9625-49018D29F408}"/>
              </a:ext>
            </a:extLst>
          </p:cNvPr>
          <p:cNvSpPr>
            <a:spLocks noGrp="1"/>
          </p:cNvSpPr>
          <p:nvPr>
            <p:ph type="title"/>
          </p:nvPr>
        </p:nvSpPr>
        <p:spPr>
          <a:xfrm>
            <a:off x="1525301" y="3121223"/>
            <a:ext cx="9141397" cy="615553"/>
          </a:xfrm>
        </p:spPr>
        <p:txBody>
          <a:bodyPr/>
          <a:lstStyle/>
          <a:p>
            <a:r>
              <a:rPr lang="en-US" dirty="0"/>
              <a:t>Do I “look” like I have a disability?</a:t>
            </a:r>
          </a:p>
        </p:txBody>
      </p:sp>
    </p:spTree>
    <p:extLst>
      <p:ext uri="{BB962C8B-B14F-4D97-AF65-F5344CB8AC3E}">
        <p14:creationId xmlns:p14="http://schemas.microsoft.com/office/powerpoint/2010/main" val="13608567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0">
  <p:cSld>
    <p:bg>
      <p:bgPr>
        <a:solidFill>
          <a:schemeClr val="accent5">
            <a:lumMod val="50000"/>
          </a:schemeClr>
        </a:solidFill>
        <a:effectLst/>
      </p:bgPr>
    </p:bg>
    <p:spTree>
      <p:nvGrpSpPr>
        <p:cNvPr id="1" name=""/>
        <p:cNvGrpSpPr/>
        <p:nvPr/>
      </p:nvGrpSpPr>
      <p:grpSpPr>
        <a:xfrm>
          <a:off x="0" y="0"/>
          <a:ext cx="0" cy="0"/>
          <a:chOff x="0" y="0"/>
          <a:chExt cx="0" cy="0"/>
        </a:xfrm>
      </p:grpSpPr>
      <p:pic>
        <p:nvPicPr>
          <p:cNvPr id="6" name="Picture 5" descr="A feminine Reddit avatar with orange skin, brown hair, a large head, Black leather jacket, black under shirt, blue jeans, and brown shoes.">
            <a:extLst>
              <a:ext uri="{FF2B5EF4-FFF2-40B4-BE49-F238E27FC236}">
                <a16:creationId xmlns:a16="http://schemas.microsoft.com/office/drawing/2014/main" id="{573DD151-A434-B364-2E68-8E4BA0A67C2C}"/>
              </a:ext>
            </a:extLst>
          </p:cNvPr>
          <p:cNvPicPr>
            <a:picLocks noChangeAspect="1"/>
          </p:cNvPicPr>
          <p:nvPr/>
        </p:nvPicPr>
        <p:blipFill>
          <a:blip r:embed="rId3"/>
          <a:stretch>
            <a:fillRect/>
          </a:stretch>
        </p:blipFill>
        <p:spPr>
          <a:xfrm>
            <a:off x="8702394" y="1558968"/>
            <a:ext cx="3619500" cy="4638675"/>
          </a:xfrm>
          <a:prstGeom prst="rect">
            <a:avLst/>
          </a:prstGeom>
        </p:spPr>
      </p:pic>
      <p:sp>
        <p:nvSpPr>
          <p:cNvPr id="2" name="Text Placeholder 5">
            <a:extLst>
              <a:ext uri="{FF2B5EF4-FFF2-40B4-BE49-F238E27FC236}">
                <a16:creationId xmlns:a16="http://schemas.microsoft.com/office/drawing/2014/main" id="{21A698CD-107E-45A9-A679-77773C5BA2B7}"/>
              </a:ext>
            </a:extLst>
          </p:cNvPr>
          <p:cNvSpPr txBox="1">
            <a:spLocks/>
          </p:cNvSpPr>
          <p:nvPr/>
        </p:nvSpPr>
        <p:spPr>
          <a:xfrm>
            <a:off x="634179" y="1232146"/>
            <a:ext cx="7484209" cy="490989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en-US" sz="1800" b="1" dirty="0"/>
              <a:t>Erissa is a 38-year-old Accessibility Specialist who is good with technology, organized, and detail oriented. </a:t>
            </a:r>
          </a:p>
          <a:p>
            <a:pPr marL="0" indent="0">
              <a:buNone/>
            </a:pPr>
            <a:r>
              <a:rPr lang="en-US" altLang="en-US" sz="1800" b="1" dirty="0"/>
              <a:t>Her conditions include anxiety, ADHD, auditory processing disorder, frontal lobe &amp; executive function disorder, and a spinal birth defect.</a:t>
            </a:r>
          </a:p>
          <a:p>
            <a:pPr marL="0" indent="0">
              <a:buNone/>
            </a:pPr>
            <a:r>
              <a:rPr lang="en-US" altLang="en-US" sz="1800" b="1" dirty="0"/>
              <a:t>Frustrations</a:t>
            </a:r>
          </a:p>
          <a:p>
            <a:r>
              <a:rPr lang="en-US" altLang="en-US" sz="1800" dirty="0"/>
              <a:t>Intermittent difficulties with hearing</a:t>
            </a:r>
          </a:p>
          <a:p>
            <a:r>
              <a:rPr lang="en-US" altLang="en-US" sz="1800" dirty="0"/>
              <a:t>Struggles with face-to-face communication</a:t>
            </a:r>
          </a:p>
          <a:p>
            <a:r>
              <a:rPr lang="en-US" altLang="en-US" sz="1800" dirty="0"/>
              <a:t>Easily distracted</a:t>
            </a:r>
          </a:p>
          <a:p>
            <a:r>
              <a:rPr lang="en-US" altLang="en-US" sz="1800" dirty="0"/>
              <a:t>Limited working memory</a:t>
            </a:r>
          </a:p>
          <a:p>
            <a:r>
              <a:rPr lang="en-US" altLang="en-US" sz="1800" dirty="0"/>
              <a:t>Difficulty context switching</a:t>
            </a:r>
          </a:p>
          <a:p>
            <a:r>
              <a:rPr lang="en-US" altLang="en-US" sz="1800" dirty="0"/>
              <a:t>Occasionally overwhelmed</a:t>
            </a:r>
          </a:p>
          <a:p>
            <a:r>
              <a:rPr lang="en-US" altLang="en-US" sz="1800" dirty="0"/>
              <a:t>Difficulty standing and carrying things for extended periods of time.</a:t>
            </a:r>
          </a:p>
          <a:p>
            <a:r>
              <a:rPr lang="en-US" altLang="en-US" sz="1800" dirty="0"/>
              <a:t>Difficulty going up and down stairs.</a:t>
            </a:r>
          </a:p>
        </p:txBody>
      </p:sp>
      <p:sp>
        <p:nvSpPr>
          <p:cNvPr id="3" name="Title 2">
            <a:extLst>
              <a:ext uri="{FF2B5EF4-FFF2-40B4-BE49-F238E27FC236}">
                <a16:creationId xmlns:a16="http://schemas.microsoft.com/office/drawing/2014/main" id="{F84004F6-2668-4FC1-838D-4ECB627E3359}"/>
              </a:ext>
            </a:extLst>
          </p:cNvPr>
          <p:cNvSpPr>
            <a:spLocks noGrp="1"/>
          </p:cNvSpPr>
          <p:nvPr>
            <p:ph type="title"/>
          </p:nvPr>
        </p:nvSpPr>
        <p:spPr>
          <a:xfrm>
            <a:off x="634180" y="346344"/>
            <a:ext cx="5461820" cy="516184"/>
          </a:xfrm>
        </p:spPr>
        <p:txBody>
          <a:bodyPr/>
          <a:lstStyle/>
          <a:p>
            <a:r>
              <a:rPr lang="en-US" sz="3200" dirty="0"/>
              <a:t>My Persona</a:t>
            </a:r>
          </a:p>
        </p:txBody>
      </p:sp>
    </p:spTree>
    <p:extLst>
      <p:ext uri="{BB962C8B-B14F-4D97-AF65-F5344CB8AC3E}">
        <p14:creationId xmlns:p14="http://schemas.microsoft.com/office/powerpoint/2010/main" val="3532192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show="0">
  <p:cSld>
    <p:bg>
      <p:bgPr>
        <a:solidFill>
          <a:schemeClr val="accent5">
            <a:lumMod val="50000"/>
          </a:schemeClr>
        </a:solidFill>
        <a:effectLst/>
      </p:bgPr>
    </p:bg>
    <p:spTree>
      <p:nvGrpSpPr>
        <p:cNvPr id="1" name=""/>
        <p:cNvGrpSpPr/>
        <p:nvPr/>
      </p:nvGrpSpPr>
      <p:grpSpPr>
        <a:xfrm>
          <a:off x="0" y="0"/>
          <a:ext cx="0" cy="0"/>
          <a:chOff x="0" y="0"/>
          <a:chExt cx="0" cy="0"/>
        </a:xfrm>
      </p:grpSpPr>
      <p:pic>
        <p:nvPicPr>
          <p:cNvPr id="6" name="Picture 5" descr="A feminine Reddit avatar with orange skin, brown hair, a large head, Black leather jacket, black under shirt, blue jeans, and brown shoes.">
            <a:extLst>
              <a:ext uri="{FF2B5EF4-FFF2-40B4-BE49-F238E27FC236}">
                <a16:creationId xmlns:a16="http://schemas.microsoft.com/office/drawing/2014/main" id="{573DD151-A434-B364-2E68-8E4BA0A67C2C}"/>
              </a:ext>
            </a:extLst>
          </p:cNvPr>
          <p:cNvPicPr>
            <a:picLocks noChangeAspect="1"/>
          </p:cNvPicPr>
          <p:nvPr/>
        </p:nvPicPr>
        <p:blipFill>
          <a:blip r:embed="rId3"/>
          <a:stretch>
            <a:fillRect/>
          </a:stretch>
        </p:blipFill>
        <p:spPr>
          <a:xfrm>
            <a:off x="8572500" y="1616605"/>
            <a:ext cx="3619500" cy="4638675"/>
          </a:xfrm>
          <a:prstGeom prst="rect">
            <a:avLst/>
          </a:prstGeom>
        </p:spPr>
      </p:pic>
      <p:sp>
        <p:nvSpPr>
          <p:cNvPr id="2" name="Text Placeholder 5">
            <a:extLst>
              <a:ext uri="{FF2B5EF4-FFF2-40B4-BE49-F238E27FC236}">
                <a16:creationId xmlns:a16="http://schemas.microsoft.com/office/drawing/2014/main" id="{21A698CD-107E-45A9-A679-77773C5BA2B7}"/>
              </a:ext>
            </a:extLst>
          </p:cNvPr>
          <p:cNvSpPr txBox="1">
            <a:spLocks/>
          </p:cNvSpPr>
          <p:nvPr/>
        </p:nvSpPr>
        <p:spPr>
          <a:xfrm>
            <a:off x="634180" y="1223319"/>
            <a:ext cx="7093976" cy="491871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en-US" sz="1800" b="1" dirty="0"/>
              <a:t>I benefit from:</a:t>
            </a:r>
          </a:p>
          <a:p>
            <a:r>
              <a:rPr lang="en-US" altLang="en-US" sz="1800" dirty="0"/>
              <a:t>Captioning in meetings</a:t>
            </a:r>
          </a:p>
          <a:p>
            <a:r>
              <a:rPr lang="en-US" altLang="en-US" sz="1800" dirty="0"/>
              <a:t>Alternate work location</a:t>
            </a:r>
          </a:p>
          <a:p>
            <a:r>
              <a:rPr lang="en-US" altLang="en-US" sz="1800" dirty="0"/>
              <a:t>Flexible deadlines for work</a:t>
            </a:r>
          </a:p>
          <a:p>
            <a:r>
              <a:rPr lang="en-US" altLang="en-US" sz="1800" dirty="0"/>
              <a:t>Clearly defined tasks / scope</a:t>
            </a:r>
          </a:p>
          <a:p>
            <a:r>
              <a:rPr lang="en-US" altLang="en-US" sz="1800" dirty="0"/>
              <a:t>Training opportunities</a:t>
            </a:r>
          </a:p>
          <a:p>
            <a:r>
              <a:rPr lang="en-US" altLang="en-US" sz="1800" dirty="0"/>
              <a:t>Documented processes</a:t>
            </a:r>
          </a:p>
          <a:p>
            <a:r>
              <a:rPr lang="en-US" altLang="en-US" sz="1800" dirty="0"/>
              <a:t>Limited context switching</a:t>
            </a:r>
          </a:p>
          <a:p>
            <a:r>
              <a:rPr lang="en-US" altLang="en-US" sz="1800" dirty="0"/>
              <a:t>Minimal interruptions</a:t>
            </a:r>
          </a:p>
          <a:p>
            <a:r>
              <a:rPr lang="en-US" altLang="en-US" sz="1800" dirty="0"/>
              <a:t>Flexible breaks when overwhelmed</a:t>
            </a:r>
          </a:p>
          <a:p>
            <a:r>
              <a:rPr lang="en-US" altLang="en-US" sz="1800" dirty="0"/>
              <a:t>Alternative start / stop times</a:t>
            </a:r>
          </a:p>
          <a:p>
            <a:r>
              <a:rPr lang="en-US" altLang="en-US" sz="1800" dirty="0"/>
              <a:t>A padded, ergonomic desk chair</a:t>
            </a:r>
          </a:p>
          <a:p>
            <a:r>
              <a:rPr lang="en-US" altLang="en-US" sz="1800" dirty="0"/>
              <a:t>The ability to sit when needed</a:t>
            </a:r>
          </a:p>
        </p:txBody>
      </p:sp>
      <p:sp>
        <p:nvSpPr>
          <p:cNvPr id="3" name="Title 2">
            <a:extLst>
              <a:ext uri="{FF2B5EF4-FFF2-40B4-BE49-F238E27FC236}">
                <a16:creationId xmlns:a16="http://schemas.microsoft.com/office/drawing/2014/main" id="{F84004F6-2668-4FC1-838D-4ECB627E3359}"/>
              </a:ext>
            </a:extLst>
          </p:cNvPr>
          <p:cNvSpPr>
            <a:spLocks noGrp="1"/>
          </p:cNvSpPr>
          <p:nvPr>
            <p:ph type="title"/>
          </p:nvPr>
        </p:nvSpPr>
        <p:spPr>
          <a:xfrm>
            <a:off x="634180" y="334302"/>
            <a:ext cx="5461820" cy="516184"/>
          </a:xfrm>
        </p:spPr>
        <p:txBody>
          <a:bodyPr/>
          <a:lstStyle/>
          <a:p>
            <a:r>
              <a:rPr lang="en-US" sz="3200" dirty="0"/>
              <a:t>My Persona (Continued)</a:t>
            </a:r>
          </a:p>
        </p:txBody>
      </p:sp>
    </p:spTree>
    <p:extLst>
      <p:ext uri="{BB962C8B-B14F-4D97-AF65-F5344CB8AC3E}">
        <p14:creationId xmlns:p14="http://schemas.microsoft.com/office/powerpoint/2010/main" val="3134374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pic>
        <p:nvPicPr>
          <p:cNvPr id="4" name="Picture 3" descr="Side profile of a fluffy cat sitting in front of a laptop as though he is working on it.">
            <a:extLst>
              <a:ext uri="{FF2B5EF4-FFF2-40B4-BE49-F238E27FC236}">
                <a16:creationId xmlns:a16="http://schemas.microsoft.com/office/drawing/2014/main" id="{8FF40D81-0081-8510-2522-AF8897C0B3EA}"/>
              </a:ext>
            </a:extLst>
          </p:cNvPr>
          <p:cNvPicPr>
            <a:picLocks noChangeAspect="1"/>
          </p:cNvPicPr>
          <p:nvPr/>
        </p:nvPicPr>
        <p:blipFill>
          <a:blip r:embed="rId2"/>
          <a:stretch>
            <a:fillRect/>
          </a:stretch>
        </p:blipFill>
        <p:spPr>
          <a:xfrm>
            <a:off x="6778245" y="1596668"/>
            <a:ext cx="5274854" cy="3244964"/>
          </a:xfrm>
          <a:prstGeom prst="rect">
            <a:avLst/>
          </a:prstGeom>
          <a:effectLst>
            <a:softEdge rad="228600"/>
          </a:effectLst>
        </p:spPr>
      </p:pic>
      <p:sp>
        <p:nvSpPr>
          <p:cNvPr id="2" name="Text Placeholder 1">
            <a:extLst>
              <a:ext uri="{FF2B5EF4-FFF2-40B4-BE49-F238E27FC236}">
                <a16:creationId xmlns:a16="http://schemas.microsoft.com/office/drawing/2014/main" id="{3F36812B-2065-4A2B-B59B-8957022687BC}"/>
              </a:ext>
            </a:extLst>
          </p:cNvPr>
          <p:cNvSpPr>
            <a:spLocks noGrp="1"/>
          </p:cNvSpPr>
          <p:nvPr>
            <p:ph type="body" sz="quarter" idx="11"/>
          </p:nvPr>
        </p:nvSpPr>
        <p:spPr>
          <a:xfrm>
            <a:off x="624115" y="1132114"/>
            <a:ext cx="6257331" cy="5021943"/>
          </a:xfrm>
        </p:spPr>
        <p:txBody>
          <a:bodyPr>
            <a:noAutofit/>
          </a:bodyPr>
          <a:lstStyle/>
          <a:p>
            <a:r>
              <a:rPr lang="en-US" dirty="0"/>
              <a:t>Government RA Documentation</a:t>
            </a:r>
          </a:p>
          <a:p>
            <a:pPr marL="342900" indent="-342900">
              <a:buFont typeface="Arial" panose="020B0604020202020204" pitchFamily="34" charset="0"/>
              <a:buChar char="•"/>
            </a:pPr>
            <a:r>
              <a:rPr lang="en-US" b="0" dirty="0">
                <a:solidFill>
                  <a:srgbClr val="B4F6FF"/>
                </a:solidFill>
                <a:hlinkClick r:id="rId3">
                  <a:extLst>
                    <a:ext uri="{A12FA001-AC4F-418D-AE19-62706E023703}">
                      <ahyp:hlinkClr xmlns:ahyp="http://schemas.microsoft.com/office/drawing/2018/hyperlinkcolor" val="tx"/>
                    </a:ext>
                  </a:extLst>
                </a:hlinkClick>
              </a:rPr>
              <a:t>Policy Development and Technical Assistance | Office of Disability Employment Policy | U.S. Department of Labor</a:t>
            </a:r>
            <a:endParaRPr lang="en-US" b="0" dirty="0">
              <a:solidFill>
                <a:srgbClr val="B4F6FF"/>
              </a:solidFill>
              <a:hlinkClick r:id="rId4">
                <a:extLst>
                  <a:ext uri="{A12FA001-AC4F-418D-AE19-62706E023703}">
                    <ahyp:hlinkClr xmlns:ahyp="http://schemas.microsoft.com/office/drawing/2018/hyperlinkcolor" val="tx"/>
                  </a:ext>
                </a:extLst>
              </a:hlinkClick>
            </a:endParaRPr>
          </a:p>
          <a:p>
            <a:pPr marL="342900" indent="-342900">
              <a:buFont typeface="Arial" panose="020B0604020202020204" pitchFamily="34" charset="0"/>
              <a:buChar char="•"/>
            </a:pPr>
            <a:r>
              <a:rPr lang="en-US" b="0" dirty="0">
                <a:solidFill>
                  <a:srgbClr val="B4F6FF"/>
                </a:solidFill>
                <a:hlinkClick r:id="rId4">
                  <a:extLst>
                    <a:ext uri="{A12FA001-AC4F-418D-AE19-62706E023703}">
                      <ahyp:hlinkClr xmlns:ahyp="http://schemas.microsoft.com/office/drawing/2018/hyperlinkcolor" val="tx"/>
                    </a:ext>
                  </a:extLst>
                </a:hlinkClick>
              </a:rPr>
              <a:t>Types of Reasonable Accommodation | Office of Disability Rights</a:t>
            </a:r>
            <a:endParaRPr lang="en-US" b="0" dirty="0">
              <a:solidFill>
                <a:srgbClr val="B4F6FF"/>
              </a:solidFill>
            </a:endParaRPr>
          </a:p>
          <a:p>
            <a:pPr marL="342900" indent="-342900">
              <a:buFont typeface="Arial" panose="020B0604020202020204" pitchFamily="34" charset="0"/>
              <a:buChar char="•"/>
            </a:pPr>
            <a:r>
              <a:rPr lang="en-US" b="0" dirty="0">
                <a:solidFill>
                  <a:srgbClr val="B4F6FF"/>
                </a:solidFill>
                <a:hlinkClick r:id="rId5">
                  <a:extLst>
                    <a:ext uri="{A12FA001-AC4F-418D-AE19-62706E023703}">
                      <ahyp:hlinkClr xmlns:ahyp="http://schemas.microsoft.com/office/drawing/2018/hyperlinkcolor" val="tx"/>
                    </a:ext>
                  </a:extLst>
                </a:hlinkClick>
              </a:rPr>
              <a:t>When Can the District Deny an Accommodation? | Office of Disability Rights</a:t>
            </a:r>
            <a:endParaRPr lang="en-US" b="0" dirty="0">
              <a:solidFill>
                <a:srgbClr val="B4F6FF"/>
              </a:solidFill>
            </a:endParaRPr>
          </a:p>
          <a:p>
            <a:pPr marL="342900" indent="-342900">
              <a:buFont typeface="Arial" panose="020B0604020202020204" pitchFamily="34" charset="0"/>
              <a:buChar char="•"/>
            </a:pPr>
            <a:r>
              <a:rPr lang="en-US" b="0" dirty="0">
                <a:solidFill>
                  <a:srgbClr val="B4F6FF"/>
                </a:solidFill>
                <a:hlinkClick r:id="rId6">
                  <a:extLst>
                    <a:ext uri="{A12FA001-AC4F-418D-AE19-62706E023703}">
                      <ahyp:hlinkClr xmlns:ahyp="http://schemas.microsoft.com/office/drawing/2018/hyperlinkcolor" val="tx"/>
                    </a:ext>
                  </a:extLst>
                </a:hlinkClick>
              </a:rPr>
              <a:t>Enforcement Guidance on Reasonable Accommodation and Undue Hardship under the ADA | U.S. Equal Employment Opportunity Commission</a:t>
            </a:r>
            <a:endParaRPr lang="en-US" b="0" dirty="0">
              <a:solidFill>
                <a:srgbClr val="B4F6FF"/>
              </a:solidFill>
            </a:endParaRPr>
          </a:p>
          <a:p>
            <a:pPr marL="342900" indent="-342900">
              <a:buFont typeface="Arial" panose="020B0604020202020204" pitchFamily="34" charset="0"/>
              <a:buChar char="•"/>
            </a:pPr>
            <a:r>
              <a:rPr lang="en-US" b="0" dirty="0">
                <a:solidFill>
                  <a:srgbClr val="B4F6FF"/>
                </a:solidFill>
                <a:hlinkClick r:id="rId7">
                  <a:extLst>
                    <a:ext uri="{A12FA001-AC4F-418D-AE19-62706E023703}">
                      <ahyp:hlinkClr xmlns:ahyp="http://schemas.microsoft.com/office/drawing/2018/hyperlinkcolor" val="tx"/>
                    </a:ext>
                  </a:extLst>
                </a:hlinkClick>
              </a:rPr>
              <a:t>Accommodations | U.S. Department of Labor</a:t>
            </a:r>
            <a:endParaRPr lang="en-US" b="0" dirty="0">
              <a:solidFill>
                <a:srgbClr val="B4F6FF"/>
              </a:solidFill>
            </a:endParaRPr>
          </a:p>
          <a:p>
            <a:pPr marL="342900" indent="-342900">
              <a:buFont typeface="Arial" panose="020B0604020202020204" pitchFamily="34" charset="0"/>
              <a:buChar char="•"/>
            </a:pPr>
            <a:r>
              <a:rPr lang="en-US" b="0" dirty="0">
                <a:solidFill>
                  <a:srgbClr val="B4F6FF"/>
                </a:solidFill>
                <a:hlinkClick r:id="rId8">
                  <a:extLst>
                    <a:ext uri="{A12FA001-AC4F-418D-AE19-62706E023703}">
                      <ahyp:hlinkClr xmlns:ahyp="http://schemas.microsoft.com/office/drawing/2018/hyperlinkcolor" val="tx"/>
                    </a:ext>
                  </a:extLst>
                </a:hlinkClick>
              </a:rPr>
              <a:t>The Americans with Disabilities Act | ADA</a:t>
            </a:r>
            <a:endParaRPr lang="en-US" b="0" dirty="0">
              <a:solidFill>
                <a:srgbClr val="B4F6FF"/>
              </a:solidFill>
            </a:endParaRPr>
          </a:p>
        </p:txBody>
      </p:sp>
      <p:sp>
        <p:nvSpPr>
          <p:cNvPr id="7" name="Title 6">
            <a:extLst>
              <a:ext uri="{FF2B5EF4-FFF2-40B4-BE49-F238E27FC236}">
                <a16:creationId xmlns:a16="http://schemas.microsoft.com/office/drawing/2014/main" id="{87BA0B6F-5258-479C-87B7-C806E6757035}"/>
              </a:ext>
            </a:extLst>
          </p:cNvPr>
          <p:cNvSpPr>
            <a:spLocks noGrp="1"/>
          </p:cNvSpPr>
          <p:nvPr>
            <p:ph type="title"/>
          </p:nvPr>
        </p:nvSpPr>
        <p:spPr>
          <a:xfrm>
            <a:off x="624115" y="333632"/>
            <a:ext cx="8564129" cy="531341"/>
          </a:xfrm>
        </p:spPr>
        <p:txBody>
          <a:bodyPr/>
          <a:lstStyle/>
          <a:p>
            <a:r>
              <a:rPr lang="en-US" sz="3200" dirty="0"/>
              <a:t>RA Resources</a:t>
            </a:r>
          </a:p>
        </p:txBody>
      </p:sp>
    </p:spTree>
    <p:extLst>
      <p:ext uri="{BB962C8B-B14F-4D97-AF65-F5344CB8AC3E}">
        <p14:creationId xmlns:p14="http://schemas.microsoft.com/office/powerpoint/2010/main" val="20388256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F36812B-2065-4A2B-B59B-8957022687BC}"/>
              </a:ext>
            </a:extLst>
          </p:cNvPr>
          <p:cNvSpPr>
            <a:spLocks noGrp="1"/>
          </p:cNvSpPr>
          <p:nvPr>
            <p:ph type="body" sz="quarter" idx="11"/>
          </p:nvPr>
        </p:nvSpPr>
        <p:spPr>
          <a:xfrm>
            <a:off x="624115" y="1393370"/>
            <a:ext cx="5471885" cy="4748667"/>
          </a:xfrm>
        </p:spPr>
        <p:txBody>
          <a:bodyPr>
            <a:noAutofit/>
          </a:bodyPr>
          <a:lstStyle/>
          <a:p>
            <a:r>
              <a:rPr lang="en-US" dirty="0"/>
              <a:t>Accessibility Personas</a:t>
            </a:r>
          </a:p>
          <a:p>
            <a:pPr marL="342900" indent="-342900">
              <a:buFont typeface="Arial" panose="020B0604020202020204" pitchFamily="34" charset="0"/>
              <a:buChar char="•"/>
            </a:pPr>
            <a:r>
              <a:rPr lang="en-US" b="0" dirty="0">
                <a:solidFill>
                  <a:schemeClr val="accent2">
                    <a:lumMod val="20000"/>
                    <a:lumOff val="80000"/>
                  </a:schemeClr>
                </a:solidFill>
                <a:hlinkClick r:id="rId3">
                  <a:extLst>
                    <a:ext uri="{A12FA001-AC4F-418D-AE19-62706E023703}">
                      <ahyp:hlinkClr xmlns:ahyp="http://schemas.microsoft.com/office/drawing/2018/hyperlinkcolor" val="tx"/>
                    </a:ext>
                  </a:extLst>
                </a:hlinkClick>
              </a:rPr>
              <a:t>Creating accessibility personas. | by Alicia Crowther | UX Collective</a:t>
            </a:r>
            <a:endParaRPr lang="en-US" b="0" dirty="0">
              <a:solidFill>
                <a:schemeClr val="accent2">
                  <a:lumMod val="20000"/>
                  <a:lumOff val="80000"/>
                </a:schemeClr>
              </a:solidFill>
            </a:endParaRPr>
          </a:p>
          <a:p>
            <a:pPr marL="342900" indent="-342900">
              <a:buFont typeface="Arial" panose="020B0604020202020204" pitchFamily="34" charset="0"/>
              <a:buChar char="•"/>
            </a:pPr>
            <a:r>
              <a:rPr lang="en-US" b="0" dirty="0">
                <a:solidFill>
                  <a:schemeClr val="accent2">
                    <a:lumMod val="20000"/>
                    <a:lumOff val="80000"/>
                  </a:schemeClr>
                </a:solidFill>
                <a:hlinkClick r:id="rId4">
                  <a:extLst>
                    <a:ext uri="{A12FA001-AC4F-418D-AE19-62706E023703}">
                      <ahyp:hlinkClr xmlns:ahyp="http://schemas.microsoft.com/office/drawing/2018/hyperlinkcolor" val="tx"/>
                    </a:ext>
                  </a:extLst>
                </a:hlinkClick>
              </a:rPr>
              <a:t>Personas with Disabilities. Some people love personas. Some people… | by Sheri Byrne-Haber, CPACC | The Startup | Medium</a:t>
            </a:r>
            <a:endParaRPr lang="en-US" b="0" dirty="0">
              <a:solidFill>
                <a:schemeClr val="accent2">
                  <a:lumMod val="20000"/>
                  <a:lumOff val="80000"/>
                </a:schemeClr>
              </a:solidFill>
            </a:endParaRPr>
          </a:p>
          <a:p>
            <a:pPr marL="342900" indent="-342900">
              <a:buFont typeface="Arial" panose="020B0604020202020204" pitchFamily="34" charset="0"/>
              <a:buChar char="•"/>
            </a:pPr>
            <a:r>
              <a:rPr lang="en-US" b="0" dirty="0">
                <a:solidFill>
                  <a:schemeClr val="accent2">
                    <a:lumMod val="20000"/>
                    <a:lumOff val="80000"/>
                  </a:schemeClr>
                </a:solidFill>
                <a:hlinkClick r:id="rId5">
                  <a:extLst>
                    <a:ext uri="{A12FA001-AC4F-418D-AE19-62706E023703}">
                      <ahyp:hlinkClr xmlns:ahyp="http://schemas.microsoft.com/office/drawing/2018/hyperlinkcolor" val="tx"/>
                    </a:ext>
                  </a:extLst>
                </a:hlinkClick>
              </a:rPr>
              <a:t>Accessibility Personas | UK Government Digital Service GitHub</a:t>
            </a:r>
            <a:endParaRPr lang="en-US" b="0" dirty="0">
              <a:solidFill>
                <a:schemeClr val="accent2">
                  <a:lumMod val="20000"/>
                  <a:lumOff val="80000"/>
                </a:schemeClr>
              </a:solidFill>
            </a:endParaRPr>
          </a:p>
          <a:p>
            <a:pPr marL="342900" indent="-342900">
              <a:buFont typeface="Arial" panose="020B0604020202020204" pitchFamily="34" charset="0"/>
              <a:buChar char="•"/>
            </a:pPr>
            <a:r>
              <a:rPr lang="en-US" b="0" dirty="0">
                <a:solidFill>
                  <a:schemeClr val="accent2">
                    <a:lumMod val="20000"/>
                    <a:lumOff val="80000"/>
                  </a:schemeClr>
                </a:solidFill>
                <a:hlinkClick r:id="rId6">
                  <a:extLst>
                    <a:ext uri="{A12FA001-AC4F-418D-AE19-62706E023703}">
                      <ahyp:hlinkClr xmlns:ahyp="http://schemas.microsoft.com/office/drawing/2018/hyperlinkcolor" val="tx"/>
                    </a:ext>
                  </a:extLst>
                </a:hlinkClick>
              </a:rPr>
              <a:t>Design Personas: Digital Accessibility Recommendations for Interactive Designs | Office of Digital Accessibility | Stanford University</a:t>
            </a:r>
            <a:endParaRPr lang="en-US" b="0" dirty="0">
              <a:solidFill>
                <a:schemeClr val="accent2">
                  <a:lumMod val="20000"/>
                  <a:lumOff val="80000"/>
                </a:schemeClr>
              </a:solidFill>
            </a:endParaRPr>
          </a:p>
          <a:p>
            <a:pPr marL="342900" indent="-342900">
              <a:buFont typeface="Arial" panose="020B0604020202020204" pitchFamily="34" charset="0"/>
              <a:buChar char="•"/>
            </a:pPr>
            <a:r>
              <a:rPr lang="en-US" b="0" dirty="0">
                <a:solidFill>
                  <a:schemeClr val="accent2">
                    <a:lumMod val="20000"/>
                    <a:lumOff val="80000"/>
                  </a:schemeClr>
                </a:solidFill>
                <a:hlinkClick r:id="rId7">
                  <a:extLst>
                    <a:ext uri="{A12FA001-AC4F-418D-AE19-62706E023703}">
                      <ahyp:hlinkClr xmlns:ahyp="http://schemas.microsoft.com/office/drawing/2018/hyperlinkcolor" val="tx"/>
                    </a:ext>
                  </a:extLst>
                </a:hlinkClick>
              </a:rPr>
              <a:t>Tips for Creating Accessibility Personas | Bureau of Internet Accessibility</a:t>
            </a:r>
            <a:endParaRPr lang="en-US" b="0" dirty="0">
              <a:solidFill>
                <a:schemeClr val="accent2">
                  <a:lumMod val="20000"/>
                  <a:lumOff val="80000"/>
                </a:schemeClr>
              </a:solidFill>
            </a:endParaRPr>
          </a:p>
        </p:txBody>
      </p:sp>
      <p:sp>
        <p:nvSpPr>
          <p:cNvPr id="7" name="Title 6">
            <a:extLst>
              <a:ext uri="{FF2B5EF4-FFF2-40B4-BE49-F238E27FC236}">
                <a16:creationId xmlns:a16="http://schemas.microsoft.com/office/drawing/2014/main" id="{87BA0B6F-5258-479C-87B7-C806E6757035}"/>
              </a:ext>
            </a:extLst>
          </p:cNvPr>
          <p:cNvSpPr>
            <a:spLocks noGrp="1"/>
          </p:cNvSpPr>
          <p:nvPr>
            <p:ph type="title"/>
          </p:nvPr>
        </p:nvSpPr>
        <p:spPr>
          <a:xfrm>
            <a:off x="624115" y="358346"/>
            <a:ext cx="6502399" cy="543697"/>
          </a:xfrm>
        </p:spPr>
        <p:txBody>
          <a:bodyPr/>
          <a:lstStyle/>
          <a:p>
            <a:r>
              <a:rPr lang="en-US" sz="3200" dirty="0"/>
              <a:t>RA Resources (Continued)</a:t>
            </a:r>
          </a:p>
        </p:txBody>
      </p:sp>
      <p:pic>
        <p:nvPicPr>
          <p:cNvPr id="3" name="Picture 2" descr="Side profile of a fluffy cat sitting in front of a laptop as though he is working on it.">
            <a:extLst>
              <a:ext uri="{FF2B5EF4-FFF2-40B4-BE49-F238E27FC236}">
                <a16:creationId xmlns:a16="http://schemas.microsoft.com/office/drawing/2014/main" id="{C09B21A6-1DB4-1291-BF97-BFC622BC1C2F}"/>
              </a:ext>
            </a:extLst>
          </p:cNvPr>
          <p:cNvPicPr>
            <a:picLocks noChangeAspect="1"/>
          </p:cNvPicPr>
          <p:nvPr/>
        </p:nvPicPr>
        <p:blipFill>
          <a:blip r:embed="rId8"/>
          <a:stretch>
            <a:fillRect/>
          </a:stretch>
        </p:blipFill>
        <p:spPr>
          <a:xfrm>
            <a:off x="6234901" y="1596667"/>
            <a:ext cx="5957099" cy="3664665"/>
          </a:xfrm>
          <a:prstGeom prst="rect">
            <a:avLst/>
          </a:prstGeom>
          <a:effectLst>
            <a:softEdge rad="228600"/>
          </a:effectLst>
        </p:spPr>
      </p:pic>
    </p:spTree>
    <p:extLst>
      <p:ext uri="{BB962C8B-B14F-4D97-AF65-F5344CB8AC3E}">
        <p14:creationId xmlns:p14="http://schemas.microsoft.com/office/powerpoint/2010/main" val="29247490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F36812B-2065-4A2B-B59B-8957022687BC}"/>
              </a:ext>
            </a:extLst>
          </p:cNvPr>
          <p:cNvSpPr>
            <a:spLocks noGrp="1"/>
          </p:cNvSpPr>
          <p:nvPr>
            <p:ph type="body" sz="quarter" idx="11"/>
          </p:nvPr>
        </p:nvSpPr>
        <p:spPr>
          <a:xfrm>
            <a:off x="624115" y="1393370"/>
            <a:ext cx="5471885" cy="4748667"/>
          </a:xfrm>
        </p:spPr>
        <p:txBody>
          <a:bodyPr>
            <a:noAutofit/>
          </a:bodyPr>
          <a:lstStyle/>
          <a:p>
            <a:r>
              <a:rPr lang="en-US" dirty="0"/>
              <a:t>Additional RA Documentation</a:t>
            </a:r>
          </a:p>
          <a:p>
            <a:pPr marL="342900" indent="-342900">
              <a:buFont typeface="Arial" panose="020B0604020202020204" pitchFamily="34" charset="0"/>
              <a:buChar char="•"/>
            </a:pPr>
            <a:r>
              <a:rPr lang="en-US" b="0" dirty="0">
                <a:solidFill>
                  <a:schemeClr val="accent2">
                    <a:lumMod val="20000"/>
                    <a:lumOff val="80000"/>
                  </a:schemeClr>
                </a:solidFill>
                <a:hlinkClick r:id="rId3">
                  <a:extLst>
                    <a:ext uri="{A12FA001-AC4F-418D-AE19-62706E023703}">
                      <ahyp:hlinkClr xmlns:ahyp="http://schemas.microsoft.com/office/drawing/2018/hyperlinkcolor" val="tx"/>
                    </a:ext>
                  </a:extLst>
                </a:hlinkClick>
              </a:rPr>
              <a:t>Employers' Practical Guide to Reasonable Accommodation Under the Americans with Disabilities Act (ADA) - Job Accommodation Network (JAN)</a:t>
            </a:r>
            <a:endParaRPr lang="en-US" b="0" dirty="0">
              <a:solidFill>
                <a:schemeClr val="accent2">
                  <a:lumMod val="20000"/>
                  <a:lumOff val="80000"/>
                </a:schemeClr>
              </a:solidFill>
            </a:endParaRPr>
          </a:p>
          <a:p>
            <a:pPr marL="342900" indent="-342900">
              <a:buFont typeface="Arial" panose="020B0604020202020204" pitchFamily="34" charset="0"/>
              <a:buChar char="•"/>
            </a:pPr>
            <a:r>
              <a:rPr lang="en-US" b="0" dirty="0">
                <a:solidFill>
                  <a:schemeClr val="accent2">
                    <a:lumMod val="20000"/>
                    <a:lumOff val="80000"/>
                  </a:schemeClr>
                </a:solidFill>
                <a:hlinkClick r:id="rId4">
                  <a:extLst>
                    <a:ext uri="{A12FA001-AC4F-418D-AE19-62706E023703}">
                      <ahyp:hlinkClr xmlns:ahyp="http://schemas.microsoft.com/office/drawing/2018/hyperlinkcolor" val="tx"/>
                    </a:ext>
                  </a:extLst>
                </a:hlinkClick>
              </a:rPr>
              <a:t>Accommodations and Accessibility | American Foundation for the Blind</a:t>
            </a:r>
            <a:endParaRPr lang="en-US" b="0" dirty="0">
              <a:solidFill>
                <a:schemeClr val="accent2">
                  <a:lumMod val="20000"/>
                  <a:lumOff val="80000"/>
                </a:schemeClr>
              </a:solidFill>
            </a:endParaRPr>
          </a:p>
          <a:p>
            <a:pPr marL="342900" indent="-342900">
              <a:buFont typeface="Arial" panose="020B0604020202020204" pitchFamily="34" charset="0"/>
              <a:buChar char="•"/>
            </a:pPr>
            <a:r>
              <a:rPr lang="en-US" b="0" dirty="0">
                <a:solidFill>
                  <a:schemeClr val="accent2">
                    <a:lumMod val="20000"/>
                    <a:lumOff val="80000"/>
                  </a:schemeClr>
                </a:solidFill>
                <a:hlinkClick r:id="rId5">
                  <a:extLst>
                    <a:ext uri="{A12FA001-AC4F-418D-AE19-62706E023703}">
                      <ahyp:hlinkClr xmlns:ahyp="http://schemas.microsoft.com/office/drawing/2018/hyperlinkcolor" val="tx"/>
                    </a:ext>
                  </a:extLst>
                </a:hlinkClick>
              </a:rPr>
              <a:t>What is ADA Compliance | ADA Compliant Business - Advocates for the Life Skills &amp; Opportunity (ALSO)</a:t>
            </a:r>
            <a:endParaRPr lang="en-US" b="0" dirty="0">
              <a:solidFill>
                <a:schemeClr val="accent2">
                  <a:lumMod val="20000"/>
                  <a:lumOff val="80000"/>
                </a:schemeClr>
              </a:solidFill>
            </a:endParaRPr>
          </a:p>
          <a:p>
            <a:pPr marL="342900" indent="-342900">
              <a:buFont typeface="Arial" panose="020B0604020202020204" pitchFamily="34" charset="0"/>
              <a:buChar char="•"/>
            </a:pPr>
            <a:r>
              <a:rPr lang="en-US" b="0" dirty="0">
                <a:solidFill>
                  <a:schemeClr val="accent2">
                    <a:lumMod val="20000"/>
                    <a:lumOff val="80000"/>
                  </a:schemeClr>
                </a:solidFill>
                <a:hlinkClick r:id="rId6">
                  <a:extLst>
                    <a:ext uri="{A12FA001-AC4F-418D-AE19-62706E023703}">
                      <ahyp:hlinkClr xmlns:ahyp="http://schemas.microsoft.com/office/drawing/2018/hyperlinkcolor" val="tx"/>
                    </a:ext>
                  </a:extLst>
                </a:hlinkClick>
              </a:rPr>
              <a:t>Americans With Disabilities Act (ADA) Myths And Facts - Paralyzed Veterans of America (PVA)</a:t>
            </a:r>
            <a:endParaRPr lang="en-US" b="0" dirty="0">
              <a:solidFill>
                <a:schemeClr val="accent2">
                  <a:lumMod val="20000"/>
                  <a:lumOff val="80000"/>
                </a:schemeClr>
              </a:solidFill>
            </a:endParaRPr>
          </a:p>
        </p:txBody>
      </p:sp>
      <p:sp>
        <p:nvSpPr>
          <p:cNvPr id="7" name="Title 6">
            <a:extLst>
              <a:ext uri="{FF2B5EF4-FFF2-40B4-BE49-F238E27FC236}">
                <a16:creationId xmlns:a16="http://schemas.microsoft.com/office/drawing/2014/main" id="{87BA0B6F-5258-479C-87B7-C806E6757035}"/>
              </a:ext>
            </a:extLst>
          </p:cNvPr>
          <p:cNvSpPr>
            <a:spLocks noGrp="1"/>
          </p:cNvSpPr>
          <p:nvPr>
            <p:ph type="title"/>
          </p:nvPr>
        </p:nvSpPr>
        <p:spPr>
          <a:xfrm>
            <a:off x="624115" y="407774"/>
            <a:ext cx="6502399" cy="556054"/>
          </a:xfrm>
        </p:spPr>
        <p:txBody>
          <a:bodyPr/>
          <a:lstStyle/>
          <a:p>
            <a:r>
              <a:rPr lang="en-US" sz="3200" dirty="0"/>
              <a:t>RA Resources Continued</a:t>
            </a:r>
          </a:p>
        </p:txBody>
      </p:sp>
      <p:pic>
        <p:nvPicPr>
          <p:cNvPr id="5" name="Picture 4" descr="Side profile of a fluffy cat sitting in front of a laptop as though he is working on it.">
            <a:extLst>
              <a:ext uri="{FF2B5EF4-FFF2-40B4-BE49-F238E27FC236}">
                <a16:creationId xmlns:a16="http://schemas.microsoft.com/office/drawing/2014/main" id="{68256F2F-00CC-0E85-88AD-2E8640CEEB07}"/>
              </a:ext>
            </a:extLst>
          </p:cNvPr>
          <p:cNvPicPr>
            <a:picLocks noChangeAspect="1"/>
          </p:cNvPicPr>
          <p:nvPr/>
        </p:nvPicPr>
        <p:blipFill>
          <a:blip r:embed="rId7"/>
          <a:stretch>
            <a:fillRect/>
          </a:stretch>
        </p:blipFill>
        <p:spPr>
          <a:xfrm>
            <a:off x="6096000" y="1596667"/>
            <a:ext cx="5957099" cy="3664665"/>
          </a:xfrm>
          <a:prstGeom prst="rect">
            <a:avLst/>
          </a:prstGeom>
          <a:effectLst>
            <a:softEdge rad="228600"/>
          </a:effectLst>
        </p:spPr>
      </p:pic>
    </p:spTree>
    <p:extLst>
      <p:ext uri="{BB962C8B-B14F-4D97-AF65-F5344CB8AC3E}">
        <p14:creationId xmlns:p14="http://schemas.microsoft.com/office/powerpoint/2010/main" val="28346748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CorgiDev Logo">
            <a:extLst>
              <a:ext uri="{FF2B5EF4-FFF2-40B4-BE49-F238E27FC236}">
                <a16:creationId xmlns:a16="http://schemas.microsoft.com/office/drawing/2014/main" id="{07F8767C-ABC4-2052-BA1E-5132D73CAD72}"/>
              </a:ext>
            </a:extLst>
          </p:cNvPr>
          <p:cNvPicPr>
            <a:picLocks noChangeAspect="1"/>
          </p:cNvPicPr>
          <p:nvPr/>
        </p:nvPicPr>
        <p:blipFill>
          <a:blip r:embed="rId3"/>
          <a:stretch>
            <a:fillRect/>
          </a:stretch>
        </p:blipFill>
        <p:spPr>
          <a:xfrm>
            <a:off x="8854995" y="2720612"/>
            <a:ext cx="3034483" cy="3034483"/>
          </a:xfrm>
          <a:prstGeom prst="rect">
            <a:avLst/>
          </a:prstGeom>
        </p:spPr>
      </p:pic>
      <p:pic>
        <p:nvPicPr>
          <p:cNvPr id="3" name="Picture 2" descr="CorgiDev Linktree QR Code">
            <a:extLst>
              <a:ext uri="{FF2B5EF4-FFF2-40B4-BE49-F238E27FC236}">
                <a16:creationId xmlns:a16="http://schemas.microsoft.com/office/drawing/2014/main" id="{30FCA87F-AF3A-654C-4257-C85DCC50FCB7}"/>
              </a:ext>
            </a:extLst>
          </p:cNvPr>
          <p:cNvPicPr>
            <a:picLocks noChangeAspect="1"/>
          </p:cNvPicPr>
          <p:nvPr/>
        </p:nvPicPr>
        <p:blipFill>
          <a:blip r:embed="rId4"/>
          <a:stretch>
            <a:fillRect/>
          </a:stretch>
        </p:blipFill>
        <p:spPr>
          <a:xfrm>
            <a:off x="302522" y="3014257"/>
            <a:ext cx="2786001" cy="2786001"/>
          </a:xfrm>
          <a:prstGeom prst="rect">
            <a:avLst/>
          </a:prstGeom>
          <a:solidFill>
            <a:schemeClr val="tx1"/>
          </a:solidFill>
        </p:spPr>
      </p:pic>
      <p:sp>
        <p:nvSpPr>
          <p:cNvPr id="7" name="Text Placeholder 6">
            <a:extLst>
              <a:ext uri="{FF2B5EF4-FFF2-40B4-BE49-F238E27FC236}">
                <a16:creationId xmlns:a16="http://schemas.microsoft.com/office/drawing/2014/main" id="{C3BC92DE-1779-4A44-AED9-0261C2497DD9}"/>
              </a:ext>
            </a:extLst>
          </p:cNvPr>
          <p:cNvSpPr>
            <a:spLocks noGrp="1"/>
          </p:cNvSpPr>
          <p:nvPr>
            <p:ph type="body" sz="quarter" idx="12"/>
          </p:nvPr>
        </p:nvSpPr>
        <p:spPr>
          <a:xfrm>
            <a:off x="302522" y="2611020"/>
            <a:ext cx="2786001" cy="338280"/>
          </a:xfrm>
        </p:spPr>
        <p:txBody>
          <a:bodyPr/>
          <a:lstStyle/>
          <a:p>
            <a:r>
              <a:rPr lang="en-US" altLang="en-US" sz="1800" dirty="0"/>
              <a:t>https://linktr.ee/corgidev</a:t>
            </a:r>
            <a:endParaRPr lang="en-US" dirty="0"/>
          </a:p>
        </p:txBody>
      </p:sp>
      <p:sp>
        <p:nvSpPr>
          <p:cNvPr id="4" name="Title 3">
            <a:extLst>
              <a:ext uri="{FF2B5EF4-FFF2-40B4-BE49-F238E27FC236}">
                <a16:creationId xmlns:a16="http://schemas.microsoft.com/office/drawing/2014/main" id="{068DF32A-D165-40DA-AAE8-A6E9579E2F79}"/>
              </a:ext>
            </a:extLst>
          </p:cNvPr>
          <p:cNvSpPr>
            <a:spLocks noGrp="1"/>
          </p:cNvSpPr>
          <p:nvPr>
            <p:ph type="title"/>
          </p:nvPr>
        </p:nvSpPr>
        <p:spPr>
          <a:xfrm>
            <a:off x="1525301" y="764361"/>
            <a:ext cx="9141397" cy="1846659"/>
          </a:xfrm>
        </p:spPr>
        <p:txBody>
          <a:bodyPr/>
          <a:lstStyle/>
          <a:p>
            <a:r>
              <a:rPr lang="en-US" dirty="0"/>
              <a:t>Thank You!</a:t>
            </a:r>
            <a:br>
              <a:rPr lang="en-US" dirty="0"/>
            </a:br>
            <a:br>
              <a:rPr lang="en-US" dirty="0"/>
            </a:br>
            <a:r>
              <a:rPr lang="en-US" dirty="0"/>
              <a:t>Questions </a:t>
            </a:r>
            <a:r>
              <a:rPr lang="en-US" dirty="0">
                <a:solidFill>
                  <a:schemeClr val="accent5"/>
                </a:solidFill>
              </a:rPr>
              <a:t>&amp;</a:t>
            </a:r>
            <a:r>
              <a:rPr lang="en-US" dirty="0"/>
              <a:t> Answers</a:t>
            </a:r>
          </a:p>
        </p:txBody>
      </p:sp>
    </p:spTree>
    <p:extLst>
      <p:ext uri="{BB962C8B-B14F-4D97-AF65-F5344CB8AC3E}">
        <p14:creationId xmlns:p14="http://schemas.microsoft.com/office/powerpoint/2010/main" val="576716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0">
  <p:cSld>
    <p:bg>
      <p:bgPr>
        <a:solidFill>
          <a:schemeClr val="accent5">
            <a:lumMod val="50000"/>
          </a:schemeClr>
        </a:solidFill>
        <a:effectLst/>
      </p:bgPr>
    </p:bg>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DCBA01B-ECA4-4938-872A-B38BEB13AC06}"/>
              </a:ext>
            </a:extLst>
          </p:cNvPr>
          <p:cNvSpPr>
            <a:spLocks noGrp="1"/>
          </p:cNvSpPr>
          <p:nvPr>
            <p:ph type="body" sz="quarter" idx="12"/>
          </p:nvPr>
        </p:nvSpPr>
        <p:spPr>
          <a:xfrm>
            <a:off x="1371600" y="2539278"/>
            <a:ext cx="9448800" cy="1779443"/>
          </a:xfrm>
        </p:spPr>
        <p:txBody>
          <a:bodyPr/>
          <a:lstStyle/>
          <a:p>
            <a:r>
              <a:rPr lang="en-US" sz="2400" dirty="0"/>
              <a:t>I may allude to some topics of discrimination, bullying, domestic violence, child abuse, and trauma.</a:t>
            </a:r>
          </a:p>
          <a:p>
            <a:endParaRPr lang="en-US" sz="2400" dirty="0"/>
          </a:p>
          <a:p>
            <a:r>
              <a:rPr lang="en-US" sz="2400" dirty="0"/>
              <a:t>However, I will do my best to keep these to a minimum and/or vague to avoid causing anyone any distress.</a:t>
            </a:r>
          </a:p>
        </p:txBody>
      </p:sp>
      <p:sp>
        <p:nvSpPr>
          <p:cNvPr id="4" name="Title 3">
            <a:extLst>
              <a:ext uri="{FF2B5EF4-FFF2-40B4-BE49-F238E27FC236}">
                <a16:creationId xmlns:a16="http://schemas.microsoft.com/office/drawing/2014/main" id="{FD9E38B3-4686-8247-9625-49018D29F408}"/>
              </a:ext>
            </a:extLst>
          </p:cNvPr>
          <p:cNvSpPr>
            <a:spLocks noGrp="1"/>
          </p:cNvSpPr>
          <p:nvPr>
            <p:ph type="title"/>
          </p:nvPr>
        </p:nvSpPr>
        <p:spPr>
          <a:xfrm>
            <a:off x="1" y="1292515"/>
            <a:ext cx="12191999" cy="615553"/>
          </a:xfrm>
        </p:spPr>
        <p:txBody>
          <a:bodyPr/>
          <a:lstStyle/>
          <a:p>
            <a:r>
              <a:rPr lang="en-US" dirty="0"/>
              <a:t>Warning</a:t>
            </a:r>
          </a:p>
        </p:txBody>
      </p:sp>
    </p:spTree>
    <p:extLst>
      <p:ext uri="{BB962C8B-B14F-4D97-AF65-F5344CB8AC3E}">
        <p14:creationId xmlns:p14="http://schemas.microsoft.com/office/powerpoint/2010/main" val="19780956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69000"/>
        </a:solidFill>
        <a:effectLst/>
      </p:bgPr>
    </p:bg>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DCBA01B-ECA4-4938-872A-B38BEB13AC06}"/>
              </a:ext>
            </a:extLst>
          </p:cNvPr>
          <p:cNvSpPr>
            <a:spLocks noGrp="1"/>
          </p:cNvSpPr>
          <p:nvPr>
            <p:ph type="body" sz="quarter" idx="12"/>
          </p:nvPr>
        </p:nvSpPr>
        <p:spPr>
          <a:xfrm>
            <a:off x="860321" y="2912806"/>
            <a:ext cx="10471356" cy="1880462"/>
          </a:xfrm>
        </p:spPr>
        <p:txBody>
          <a:bodyPr/>
          <a:lstStyle/>
          <a:p>
            <a:r>
              <a:rPr lang="en-US" sz="2400" dirty="0">
                <a:solidFill>
                  <a:schemeClr val="bg1"/>
                </a:solidFill>
              </a:rPr>
              <a:t>While I may mention some examples from current/past jobs, I am not representing them in any official capacity.</a:t>
            </a:r>
          </a:p>
          <a:p>
            <a:endParaRPr lang="en-US" sz="2400" dirty="0">
              <a:solidFill>
                <a:schemeClr val="bg1"/>
              </a:solidFill>
            </a:endParaRPr>
          </a:p>
          <a:p>
            <a:r>
              <a:rPr lang="en-US" sz="2400" dirty="0">
                <a:solidFill>
                  <a:schemeClr val="bg1"/>
                </a:solidFill>
              </a:rPr>
              <a:t>Additionally, I am not a lawyer and nothing I say should be taken as definitive legal advice.</a:t>
            </a:r>
          </a:p>
        </p:txBody>
      </p:sp>
      <p:sp>
        <p:nvSpPr>
          <p:cNvPr id="4" name="Title 3">
            <a:extLst>
              <a:ext uri="{FF2B5EF4-FFF2-40B4-BE49-F238E27FC236}">
                <a16:creationId xmlns:a16="http://schemas.microsoft.com/office/drawing/2014/main" id="{FD9E38B3-4686-8247-9625-49018D29F408}"/>
              </a:ext>
            </a:extLst>
          </p:cNvPr>
          <p:cNvSpPr>
            <a:spLocks noGrp="1"/>
          </p:cNvSpPr>
          <p:nvPr>
            <p:ph type="title"/>
          </p:nvPr>
        </p:nvSpPr>
        <p:spPr>
          <a:xfrm>
            <a:off x="1525300" y="2039712"/>
            <a:ext cx="9141397" cy="615553"/>
          </a:xfrm>
        </p:spPr>
        <p:txBody>
          <a:bodyPr/>
          <a:lstStyle/>
          <a:p>
            <a:r>
              <a:rPr lang="en-US" dirty="0">
                <a:solidFill>
                  <a:schemeClr val="bg1"/>
                </a:solidFill>
              </a:rPr>
              <a:t>Disclaimer</a:t>
            </a:r>
          </a:p>
        </p:txBody>
      </p:sp>
    </p:spTree>
    <p:extLst>
      <p:ext uri="{BB962C8B-B14F-4D97-AF65-F5344CB8AC3E}">
        <p14:creationId xmlns:p14="http://schemas.microsoft.com/office/powerpoint/2010/main" val="787558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pic>
        <p:nvPicPr>
          <p:cNvPr id="8" name="Picture Placeholder 7" descr="A cat looking at something off screen with a curious and/or confused expression.">
            <a:extLst>
              <a:ext uri="{FF2B5EF4-FFF2-40B4-BE49-F238E27FC236}">
                <a16:creationId xmlns:a16="http://schemas.microsoft.com/office/drawing/2014/main" id="{65FFE0C6-9DFC-2069-C575-1C3891E9D648}"/>
              </a:ext>
            </a:extLst>
          </p:cNvPr>
          <p:cNvPicPr>
            <a:picLocks noGrp="1" noChangeAspect="1"/>
          </p:cNvPicPr>
          <p:nvPr>
            <p:ph type="pic" sz="quarter" idx="10"/>
          </p:nvPr>
        </p:nvPicPr>
        <p:blipFill>
          <a:blip r:embed="rId3"/>
          <a:srcRect t="13994" b="13994"/>
          <a:stretch>
            <a:fillRect/>
          </a:stretch>
        </p:blipFill>
        <p:spPr>
          <a:effectLst>
            <a:softEdge rad="88900"/>
          </a:effectLst>
        </p:spPr>
      </p:pic>
      <p:sp>
        <p:nvSpPr>
          <p:cNvPr id="2" name="Text Placeholder 5">
            <a:extLst>
              <a:ext uri="{FF2B5EF4-FFF2-40B4-BE49-F238E27FC236}">
                <a16:creationId xmlns:a16="http://schemas.microsoft.com/office/drawing/2014/main" id="{21A698CD-107E-45A9-A679-77773C5BA2B7}"/>
              </a:ext>
            </a:extLst>
          </p:cNvPr>
          <p:cNvSpPr txBox="1">
            <a:spLocks/>
          </p:cNvSpPr>
          <p:nvPr/>
        </p:nvSpPr>
        <p:spPr>
          <a:xfrm>
            <a:off x="762000" y="1579389"/>
            <a:ext cx="5697794" cy="439370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fontAlgn="auto">
              <a:spcAft>
                <a:spcPts val="0"/>
              </a:spcAft>
              <a:buFont typeface="+mj-lt"/>
              <a:buAutoNum type="arabicPeriod"/>
            </a:pPr>
            <a:r>
              <a:rPr lang="en-US" sz="2400" dirty="0"/>
              <a:t>What is disability?</a:t>
            </a:r>
          </a:p>
          <a:p>
            <a:pPr marL="342900" indent="-342900" fontAlgn="auto">
              <a:spcAft>
                <a:spcPts val="0"/>
              </a:spcAft>
              <a:buFont typeface="+mj-lt"/>
              <a:buAutoNum type="arabicPeriod"/>
            </a:pPr>
            <a:r>
              <a:rPr lang="en-US" sz="2400" dirty="0"/>
              <a:t>Types of Accommodations</a:t>
            </a:r>
          </a:p>
          <a:p>
            <a:pPr marL="342900" indent="-342900" fontAlgn="auto">
              <a:spcAft>
                <a:spcPts val="0"/>
              </a:spcAft>
              <a:buFont typeface="+mj-lt"/>
              <a:buAutoNum type="arabicPeriod"/>
            </a:pPr>
            <a:r>
              <a:rPr lang="en-US" sz="2400" dirty="0"/>
              <a:t>It’s not about </a:t>
            </a:r>
            <a:r>
              <a:rPr lang="en-US" sz="2400"/>
              <a:t>giving advantages</a:t>
            </a:r>
            <a:endParaRPr lang="en-US" sz="2400" dirty="0"/>
          </a:p>
          <a:p>
            <a:pPr marL="342900" indent="-342900" fontAlgn="auto">
              <a:spcAft>
                <a:spcPts val="0"/>
              </a:spcAft>
              <a:buFont typeface="+mj-lt"/>
              <a:buAutoNum type="arabicPeriod"/>
            </a:pPr>
            <a:r>
              <a:rPr lang="en-US" sz="2400" dirty="0"/>
              <a:t>Possible Rejection Reasons</a:t>
            </a:r>
          </a:p>
          <a:p>
            <a:pPr marL="342900" indent="-342900" fontAlgn="auto">
              <a:spcAft>
                <a:spcPts val="0"/>
              </a:spcAft>
              <a:buFont typeface="+mj-lt"/>
              <a:buAutoNum type="arabicPeriod"/>
            </a:pPr>
            <a:r>
              <a:rPr lang="en-US" sz="2400" dirty="0"/>
              <a:t>Tips for RA Requestors</a:t>
            </a:r>
          </a:p>
          <a:p>
            <a:pPr marL="342900" indent="-342900" fontAlgn="auto">
              <a:spcAft>
                <a:spcPts val="0"/>
              </a:spcAft>
              <a:buFont typeface="+mj-lt"/>
              <a:buAutoNum type="arabicPeriod"/>
            </a:pPr>
            <a:r>
              <a:rPr lang="en-US" sz="2400" dirty="0"/>
              <a:t>Tips for RA Professionals</a:t>
            </a:r>
          </a:p>
          <a:p>
            <a:pPr marL="342900" indent="-342900" fontAlgn="auto">
              <a:spcAft>
                <a:spcPts val="0"/>
              </a:spcAft>
              <a:buFont typeface="+mj-lt"/>
              <a:buAutoNum type="arabicPeriod"/>
            </a:pPr>
            <a:r>
              <a:rPr lang="en-US" sz="2400" dirty="0"/>
              <a:t>Benefits of an Inclusive RA Policy &amp; Accessible Workplace</a:t>
            </a:r>
          </a:p>
          <a:p>
            <a:pPr marL="342900" indent="-342900" fontAlgn="auto">
              <a:spcAft>
                <a:spcPts val="0"/>
              </a:spcAft>
              <a:buFont typeface="+mj-lt"/>
              <a:buAutoNum type="arabicPeriod"/>
            </a:pPr>
            <a:r>
              <a:rPr lang="en-US" sz="2400" dirty="0"/>
              <a:t>Resources</a:t>
            </a:r>
          </a:p>
          <a:p>
            <a:pPr marL="342900" indent="-342900" fontAlgn="auto">
              <a:spcAft>
                <a:spcPts val="0"/>
              </a:spcAft>
              <a:buFont typeface="+mj-lt"/>
              <a:buAutoNum type="arabicPeriod"/>
            </a:pPr>
            <a:r>
              <a:rPr lang="en-US" sz="2400" dirty="0"/>
              <a:t>QA</a:t>
            </a:r>
          </a:p>
          <a:p>
            <a:pPr marL="342900" indent="-342900" fontAlgn="auto">
              <a:spcAft>
                <a:spcPts val="0"/>
              </a:spcAft>
              <a:buFont typeface="+mj-lt"/>
              <a:buAutoNum type="arabicPeriod"/>
            </a:pPr>
            <a:endParaRPr lang="en-US" sz="2400" dirty="0"/>
          </a:p>
        </p:txBody>
      </p:sp>
      <p:sp>
        <p:nvSpPr>
          <p:cNvPr id="3" name="Title 2">
            <a:extLst>
              <a:ext uri="{FF2B5EF4-FFF2-40B4-BE49-F238E27FC236}">
                <a16:creationId xmlns:a16="http://schemas.microsoft.com/office/drawing/2014/main" id="{F84004F6-2668-4FC1-838D-4ECB627E3359}"/>
              </a:ext>
            </a:extLst>
          </p:cNvPr>
          <p:cNvSpPr>
            <a:spLocks noGrp="1"/>
          </p:cNvSpPr>
          <p:nvPr>
            <p:ph type="title"/>
          </p:nvPr>
        </p:nvSpPr>
        <p:spPr>
          <a:xfrm>
            <a:off x="762000" y="419036"/>
            <a:ext cx="5334000" cy="593854"/>
          </a:xfrm>
        </p:spPr>
        <p:txBody>
          <a:bodyPr/>
          <a:lstStyle/>
          <a:p>
            <a:r>
              <a:rPr lang="en-US" dirty="0"/>
              <a:t>Overview</a:t>
            </a:r>
          </a:p>
        </p:txBody>
      </p:sp>
    </p:spTree>
    <p:extLst>
      <p:ext uri="{BB962C8B-B14F-4D97-AF65-F5344CB8AC3E}">
        <p14:creationId xmlns:p14="http://schemas.microsoft.com/office/powerpoint/2010/main" val="394499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D6D734"/>
        </a:solidFill>
        <a:effectLst/>
      </p:bgPr>
    </p:bg>
    <p:spTree>
      <p:nvGrpSpPr>
        <p:cNvPr id="1" name=""/>
        <p:cNvGrpSpPr/>
        <p:nvPr/>
      </p:nvGrpSpPr>
      <p:grpSpPr>
        <a:xfrm>
          <a:off x="0" y="0"/>
          <a:ext cx="0" cy="0"/>
          <a:chOff x="0" y="0"/>
          <a:chExt cx="0" cy="0"/>
        </a:xfrm>
      </p:grpSpPr>
      <p:pic>
        <p:nvPicPr>
          <p:cNvPr id="1026" name="Picture 2" descr="Image of a 20-sided die with a current value of 1 followed by the text: &quot;You attempt to blow out the birthday cake candles but instead tip them over, light the curtains on fire and now your room is burning.&quot;">
            <a:extLst>
              <a:ext uri="{FF2B5EF4-FFF2-40B4-BE49-F238E27FC236}">
                <a16:creationId xmlns:a16="http://schemas.microsoft.com/office/drawing/2014/main" id="{8EE47BBE-B2C2-BD43-EB2C-4BDD308858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74542" y="1421529"/>
            <a:ext cx="5304502" cy="3532881"/>
          </a:xfrm>
          <a:prstGeom prst="rect">
            <a:avLst/>
          </a:prstGeom>
          <a:noFill/>
          <a:effectLst>
            <a:softEdge rad="88900"/>
          </a:effectLst>
          <a:extLst>
            <a:ext uri="{909E8E84-426E-40DD-AFC4-6F175D3DCCD1}">
              <a14:hiddenFill xmlns:a14="http://schemas.microsoft.com/office/drawing/2010/main">
                <a:solidFill>
                  <a:srgbClr val="FFFFFF"/>
                </a:solidFill>
              </a14:hiddenFill>
            </a:ext>
          </a:extLst>
        </p:spPr>
      </p:pic>
      <p:sp>
        <p:nvSpPr>
          <p:cNvPr id="2" name="Text Placeholder 5">
            <a:extLst>
              <a:ext uri="{FF2B5EF4-FFF2-40B4-BE49-F238E27FC236}">
                <a16:creationId xmlns:a16="http://schemas.microsoft.com/office/drawing/2014/main" id="{21A698CD-107E-45A9-A679-77773C5BA2B7}"/>
              </a:ext>
            </a:extLst>
          </p:cNvPr>
          <p:cNvSpPr txBox="1">
            <a:spLocks/>
          </p:cNvSpPr>
          <p:nvPr/>
        </p:nvSpPr>
        <p:spPr>
          <a:xfrm>
            <a:off x="634180" y="1232146"/>
            <a:ext cx="6312309" cy="490989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en-US" sz="1800" b="1" dirty="0">
                <a:solidFill>
                  <a:schemeClr val="bg1"/>
                </a:solidFill>
              </a:rPr>
              <a:t>Definitions</a:t>
            </a:r>
          </a:p>
          <a:p>
            <a:pPr marL="342900" indent="-342900">
              <a:buFont typeface="Arial" panose="020B0604020202020204" pitchFamily="34" charset="0"/>
              <a:buChar char="•"/>
            </a:pPr>
            <a:r>
              <a:rPr lang="en-US" altLang="en-US" sz="1800" b="0" dirty="0">
                <a:solidFill>
                  <a:schemeClr val="bg1"/>
                </a:solidFill>
              </a:rPr>
              <a:t>ADA</a:t>
            </a:r>
          </a:p>
          <a:p>
            <a:pPr marL="342900" indent="-342900">
              <a:buFont typeface="Arial" panose="020B0604020202020204" pitchFamily="34" charset="0"/>
              <a:buChar char="•"/>
            </a:pPr>
            <a:r>
              <a:rPr lang="en-US" altLang="en-US" sz="1800" b="0" dirty="0">
                <a:solidFill>
                  <a:schemeClr val="bg1"/>
                </a:solidFill>
              </a:rPr>
              <a:t>Social Model</a:t>
            </a:r>
          </a:p>
          <a:p>
            <a:pPr marL="0" indent="0">
              <a:buNone/>
            </a:pPr>
            <a:r>
              <a:rPr lang="en-US" altLang="en-US" sz="1800" b="1" dirty="0">
                <a:solidFill>
                  <a:schemeClr val="bg1"/>
                </a:solidFill>
              </a:rPr>
              <a:t>Disabilities can affect people in different ways:</a:t>
            </a:r>
          </a:p>
          <a:p>
            <a:pPr marL="342900" indent="-342900">
              <a:buFont typeface="Arial" panose="020B0604020202020204" pitchFamily="34" charset="0"/>
              <a:buChar char="•"/>
            </a:pPr>
            <a:r>
              <a:rPr lang="en-US" altLang="en-US" sz="1800" b="0" dirty="0">
                <a:solidFill>
                  <a:schemeClr val="bg1"/>
                </a:solidFill>
              </a:rPr>
              <a:t>What part of their life does it affect?</a:t>
            </a:r>
          </a:p>
          <a:p>
            <a:pPr marL="796925" lvl="1" indent="-342900"/>
            <a:r>
              <a:rPr lang="en-US" altLang="en-US" sz="1800" dirty="0">
                <a:solidFill>
                  <a:schemeClr val="bg1"/>
                </a:solidFill>
              </a:rPr>
              <a:t>Ability to eat</a:t>
            </a:r>
          </a:p>
          <a:p>
            <a:pPr marL="796925" lvl="1" indent="-342900"/>
            <a:r>
              <a:rPr lang="en-US" altLang="en-US" sz="1800" dirty="0">
                <a:solidFill>
                  <a:schemeClr val="bg1"/>
                </a:solidFill>
              </a:rPr>
              <a:t>Ability to breathe</a:t>
            </a:r>
          </a:p>
          <a:p>
            <a:pPr marL="796925" lvl="1" indent="-342900"/>
            <a:r>
              <a:rPr lang="en-US" altLang="en-US" sz="1800" dirty="0">
                <a:solidFill>
                  <a:schemeClr val="bg1"/>
                </a:solidFill>
              </a:rPr>
              <a:t>Ability to walk, stand, or lift</a:t>
            </a:r>
          </a:p>
          <a:p>
            <a:pPr marL="796925" lvl="1" indent="-342900"/>
            <a:r>
              <a:rPr lang="en-US" altLang="en-US" sz="1800" dirty="0">
                <a:solidFill>
                  <a:schemeClr val="bg1"/>
                </a:solidFill>
              </a:rPr>
              <a:t>Ability to interpret information</a:t>
            </a:r>
          </a:p>
          <a:p>
            <a:pPr marL="796925" lvl="1" indent="-342900"/>
            <a:r>
              <a:rPr lang="en-US" altLang="en-US" sz="1800" dirty="0">
                <a:solidFill>
                  <a:schemeClr val="bg1"/>
                </a:solidFill>
              </a:rPr>
              <a:t>Ability to see or hear</a:t>
            </a:r>
          </a:p>
          <a:p>
            <a:pPr marL="796925" lvl="1" indent="-342900"/>
            <a:r>
              <a:rPr lang="en-US" altLang="en-US" sz="1800" dirty="0">
                <a:solidFill>
                  <a:schemeClr val="bg1"/>
                </a:solidFill>
              </a:rPr>
              <a:t>Ability to care for themselves</a:t>
            </a:r>
          </a:p>
          <a:p>
            <a:pPr marL="342900" indent="-342900">
              <a:buFont typeface="Arial" panose="020B0604020202020204" pitchFamily="34" charset="0"/>
              <a:buChar char="•"/>
            </a:pPr>
            <a:r>
              <a:rPr lang="en-US" altLang="en-US" sz="1800" dirty="0">
                <a:solidFill>
                  <a:schemeClr val="bg1"/>
                </a:solidFill>
              </a:rPr>
              <a:t>Visibility of the disability</a:t>
            </a:r>
          </a:p>
          <a:p>
            <a:pPr marL="342900" indent="-342900">
              <a:buFont typeface="Arial" panose="020B0604020202020204" pitchFamily="34" charset="0"/>
              <a:buChar char="•"/>
            </a:pPr>
            <a:r>
              <a:rPr lang="en-US" altLang="en-US" sz="1800" b="0" dirty="0">
                <a:solidFill>
                  <a:schemeClr val="bg1"/>
                </a:solidFill>
              </a:rPr>
              <a:t>When does it affect them? (temporary, permanent, situational)</a:t>
            </a:r>
          </a:p>
        </p:txBody>
      </p:sp>
      <p:sp>
        <p:nvSpPr>
          <p:cNvPr id="3" name="Title 2">
            <a:extLst>
              <a:ext uri="{FF2B5EF4-FFF2-40B4-BE49-F238E27FC236}">
                <a16:creationId xmlns:a16="http://schemas.microsoft.com/office/drawing/2014/main" id="{F84004F6-2668-4FC1-838D-4ECB627E3359}"/>
              </a:ext>
            </a:extLst>
          </p:cNvPr>
          <p:cNvSpPr>
            <a:spLocks noGrp="1"/>
          </p:cNvSpPr>
          <p:nvPr>
            <p:ph type="title"/>
          </p:nvPr>
        </p:nvSpPr>
        <p:spPr>
          <a:xfrm>
            <a:off x="634180" y="457870"/>
            <a:ext cx="5461820" cy="516184"/>
          </a:xfrm>
        </p:spPr>
        <p:txBody>
          <a:bodyPr/>
          <a:lstStyle/>
          <a:p>
            <a:r>
              <a:rPr lang="en-US" sz="3200" dirty="0">
                <a:solidFill>
                  <a:schemeClr val="bg1"/>
                </a:solidFill>
              </a:rPr>
              <a:t>What is a disability?</a:t>
            </a:r>
          </a:p>
        </p:txBody>
      </p:sp>
    </p:spTree>
    <p:extLst>
      <p:ext uri="{BB962C8B-B14F-4D97-AF65-F5344CB8AC3E}">
        <p14:creationId xmlns:p14="http://schemas.microsoft.com/office/powerpoint/2010/main" val="3790882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DCBA01B-ECA4-4938-872A-B38BEB13AC06}"/>
              </a:ext>
            </a:extLst>
          </p:cNvPr>
          <p:cNvSpPr>
            <a:spLocks noGrp="1"/>
          </p:cNvSpPr>
          <p:nvPr>
            <p:ph type="body" sz="quarter" idx="12"/>
          </p:nvPr>
        </p:nvSpPr>
        <p:spPr>
          <a:xfrm>
            <a:off x="2196307" y="3260705"/>
            <a:ext cx="7799387" cy="1166329"/>
          </a:xfrm>
        </p:spPr>
        <p:txBody>
          <a:bodyPr/>
          <a:lstStyle/>
          <a:p>
            <a:r>
              <a:rPr lang="en-US" sz="2000" dirty="0"/>
              <a:t>Just because 2 people have the same disability label; DOES NOT mean they will present in the same way or encounter the same barriers.</a:t>
            </a:r>
          </a:p>
        </p:txBody>
      </p:sp>
      <p:sp>
        <p:nvSpPr>
          <p:cNvPr id="4" name="Title 3">
            <a:extLst>
              <a:ext uri="{FF2B5EF4-FFF2-40B4-BE49-F238E27FC236}">
                <a16:creationId xmlns:a16="http://schemas.microsoft.com/office/drawing/2014/main" id="{FD9E38B3-4686-8247-9625-49018D29F408}"/>
              </a:ext>
            </a:extLst>
          </p:cNvPr>
          <p:cNvSpPr>
            <a:spLocks noGrp="1"/>
          </p:cNvSpPr>
          <p:nvPr>
            <p:ph type="title"/>
          </p:nvPr>
        </p:nvSpPr>
        <p:spPr/>
        <p:txBody>
          <a:bodyPr/>
          <a:lstStyle/>
          <a:p>
            <a:r>
              <a:rPr lang="en-US" dirty="0"/>
              <a:t>Important Note</a:t>
            </a:r>
          </a:p>
        </p:txBody>
      </p:sp>
    </p:spTree>
    <p:extLst>
      <p:ext uri="{BB962C8B-B14F-4D97-AF65-F5344CB8AC3E}">
        <p14:creationId xmlns:p14="http://schemas.microsoft.com/office/powerpoint/2010/main" val="8035428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3B2E58"/>
        </a:solidFill>
        <a:effectLst/>
      </p:bgPr>
    </p:bg>
    <p:spTree>
      <p:nvGrpSpPr>
        <p:cNvPr id="1" name=""/>
        <p:cNvGrpSpPr/>
        <p:nvPr/>
      </p:nvGrpSpPr>
      <p:grpSpPr>
        <a:xfrm>
          <a:off x="0" y="0"/>
          <a:ext cx="0" cy="0"/>
          <a:chOff x="0" y="0"/>
          <a:chExt cx="0" cy="0"/>
        </a:xfrm>
      </p:grpSpPr>
      <p:sp>
        <p:nvSpPr>
          <p:cNvPr id="2" name="Text Placeholder 5">
            <a:extLst>
              <a:ext uri="{FF2B5EF4-FFF2-40B4-BE49-F238E27FC236}">
                <a16:creationId xmlns:a16="http://schemas.microsoft.com/office/drawing/2014/main" id="{21A698CD-107E-45A9-A679-77773C5BA2B7}"/>
              </a:ext>
            </a:extLst>
          </p:cNvPr>
          <p:cNvSpPr txBox="1">
            <a:spLocks/>
          </p:cNvSpPr>
          <p:nvPr/>
        </p:nvSpPr>
        <p:spPr>
          <a:xfrm>
            <a:off x="634181" y="1232146"/>
            <a:ext cx="5141272" cy="490989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en-US" sz="2000" b="1" dirty="0"/>
              <a:t>Types</a:t>
            </a:r>
          </a:p>
          <a:p>
            <a:pPr marL="342900" indent="-342900">
              <a:buFont typeface="Arial" panose="020B0604020202020204" pitchFamily="34" charset="0"/>
              <a:buChar char="•"/>
            </a:pPr>
            <a:r>
              <a:rPr lang="en-US" altLang="en-US" sz="2000" b="0" dirty="0"/>
              <a:t>Non-Tech</a:t>
            </a:r>
          </a:p>
          <a:p>
            <a:pPr marL="342900" indent="-342900">
              <a:buFont typeface="Arial" panose="020B0604020202020204" pitchFamily="34" charset="0"/>
              <a:buChar char="•"/>
            </a:pPr>
            <a:r>
              <a:rPr lang="en-US" altLang="en-US" sz="2000" b="0" dirty="0"/>
              <a:t>Low-Tech</a:t>
            </a:r>
          </a:p>
          <a:p>
            <a:pPr marL="342900" indent="-342900">
              <a:buFont typeface="Arial" panose="020B0604020202020204" pitchFamily="34" charset="0"/>
              <a:buChar char="•"/>
            </a:pPr>
            <a:r>
              <a:rPr lang="en-US" altLang="en-US" sz="2000" dirty="0"/>
              <a:t>High-Tech</a:t>
            </a:r>
            <a:endParaRPr lang="en-US" altLang="en-US" sz="2000" b="0" dirty="0"/>
          </a:p>
          <a:p>
            <a:pPr marL="0" indent="0">
              <a:buNone/>
            </a:pPr>
            <a:r>
              <a:rPr lang="en-US" altLang="en-US" sz="2000" b="1" dirty="0"/>
              <a:t>Accommodations can involve:</a:t>
            </a:r>
          </a:p>
          <a:p>
            <a:pPr marL="342900" indent="-342900">
              <a:buFont typeface="Arial" panose="020B0604020202020204" pitchFamily="34" charset="0"/>
              <a:buChar char="•"/>
            </a:pPr>
            <a:r>
              <a:rPr lang="en-US" altLang="en-US" sz="2000" b="0" dirty="0"/>
              <a:t>Job restructuring</a:t>
            </a:r>
          </a:p>
          <a:p>
            <a:pPr marL="342900" indent="-342900">
              <a:buFont typeface="Arial" panose="020B0604020202020204" pitchFamily="34" charset="0"/>
              <a:buChar char="•"/>
            </a:pPr>
            <a:r>
              <a:rPr lang="en-US" altLang="en-US" sz="2000" dirty="0"/>
              <a:t>Flexible/Modified work schedules</a:t>
            </a:r>
          </a:p>
          <a:p>
            <a:pPr marL="342900" indent="-342900">
              <a:buFont typeface="Arial" panose="020B0604020202020204" pitchFamily="34" charset="0"/>
              <a:buChar char="•"/>
            </a:pPr>
            <a:r>
              <a:rPr lang="en-US" altLang="en-US" sz="2000" b="0" dirty="0"/>
              <a:t>Modified equipment purchase</a:t>
            </a:r>
          </a:p>
          <a:p>
            <a:pPr marL="342900" indent="-342900">
              <a:buFont typeface="Arial" panose="020B0604020202020204" pitchFamily="34" charset="0"/>
              <a:buChar char="•"/>
            </a:pPr>
            <a:r>
              <a:rPr lang="en-US" altLang="en-US" sz="2000" dirty="0"/>
              <a:t>Training</a:t>
            </a:r>
          </a:p>
          <a:p>
            <a:pPr marL="342900" indent="-342900">
              <a:buFont typeface="Arial" panose="020B0604020202020204" pitchFamily="34" charset="0"/>
              <a:buChar char="•"/>
            </a:pPr>
            <a:r>
              <a:rPr lang="en-US" altLang="en-US" sz="2000" b="0" dirty="0"/>
              <a:t>Modified policies</a:t>
            </a:r>
          </a:p>
          <a:p>
            <a:pPr marL="342900" indent="-342900">
              <a:buFont typeface="Arial" panose="020B0604020202020204" pitchFamily="34" charset="0"/>
              <a:buChar char="•"/>
            </a:pPr>
            <a:r>
              <a:rPr lang="en-US" altLang="en-US" sz="2000" b="0" dirty="0"/>
              <a:t>Light duty</a:t>
            </a:r>
          </a:p>
          <a:p>
            <a:pPr marL="342900" indent="-342900">
              <a:buFont typeface="Arial" panose="020B0604020202020204" pitchFamily="34" charset="0"/>
              <a:buChar char="•"/>
            </a:pPr>
            <a:r>
              <a:rPr lang="en-US" altLang="en-US" sz="2000" dirty="0"/>
              <a:t>Leave of Absence</a:t>
            </a:r>
          </a:p>
        </p:txBody>
      </p:sp>
      <p:sp>
        <p:nvSpPr>
          <p:cNvPr id="3" name="Title 2">
            <a:extLst>
              <a:ext uri="{FF2B5EF4-FFF2-40B4-BE49-F238E27FC236}">
                <a16:creationId xmlns:a16="http://schemas.microsoft.com/office/drawing/2014/main" id="{F84004F6-2668-4FC1-838D-4ECB627E3359}"/>
              </a:ext>
            </a:extLst>
          </p:cNvPr>
          <p:cNvSpPr>
            <a:spLocks noGrp="1"/>
          </p:cNvSpPr>
          <p:nvPr>
            <p:ph type="title"/>
          </p:nvPr>
        </p:nvSpPr>
        <p:spPr>
          <a:xfrm>
            <a:off x="634180" y="437378"/>
            <a:ext cx="7787150" cy="516184"/>
          </a:xfrm>
        </p:spPr>
        <p:txBody>
          <a:bodyPr/>
          <a:lstStyle/>
          <a:p>
            <a:r>
              <a:rPr lang="en-US" sz="3200" dirty="0"/>
              <a:t>Types of Reasonable Accommodation</a:t>
            </a:r>
          </a:p>
        </p:txBody>
      </p:sp>
      <p:pic>
        <p:nvPicPr>
          <p:cNvPr id="1028" name="Picture 4" descr="Round, chrome door knob with a black handle adapter attached to make it more accessible.">
            <a:extLst>
              <a:ext uri="{FF2B5EF4-FFF2-40B4-BE49-F238E27FC236}">
                <a16:creationId xmlns:a16="http://schemas.microsoft.com/office/drawing/2014/main" id="{3AFAC90C-8476-6124-A958-B9F3580F74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32490" y="0"/>
            <a:ext cx="2959510" cy="2959510"/>
          </a:xfrm>
          <a:prstGeom prst="rect">
            <a:avLst/>
          </a:prstGeom>
          <a:noFill/>
          <a:effectLst>
            <a:softEdge rad="228600"/>
          </a:effectLst>
          <a:extLst>
            <a:ext uri="{909E8E84-426E-40DD-AFC4-6F175D3DCCD1}">
              <a14:hiddenFill xmlns:a14="http://schemas.microsoft.com/office/drawing/2010/main">
                <a:solidFill>
                  <a:srgbClr val="FFFFFF"/>
                </a:solidFill>
              </a14:hiddenFill>
            </a:ext>
          </a:extLst>
        </p:spPr>
      </p:pic>
      <p:pic>
        <p:nvPicPr>
          <p:cNvPr id="1030" name="Picture 6" descr="Female screen reader user using a refreshable Braille display in front of a computer. She has white headphones she is also using, but currently has them sitting on her shoulders rather than on her head.">
            <a:extLst>
              <a:ext uri="{FF2B5EF4-FFF2-40B4-BE49-F238E27FC236}">
                <a16:creationId xmlns:a16="http://schemas.microsoft.com/office/drawing/2014/main" id="{F42640A9-AA9A-3B2F-EF82-7D0DA14C11E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75452" y="3000495"/>
            <a:ext cx="3816915" cy="2539983"/>
          </a:xfrm>
          <a:prstGeom prst="rect">
            <a:avLst/>
          </a:prstGeom>
          <a:noFill/>
          <a:effectLst>
            <a:softEdge rad="50800"/>
          </a:effectLst>
          <a:extLst>
            <a:ext uri="{909E8E84-426E-40DD-AFC4-6F175D3DCCD1}">
              <a14:hiddenFill xmlns:a14="http://schemas.microsoft.com/office/drawing/2010/main">
                <a:solidFill>
                  <a:srgbClr val="FFFFFF"/>
                </a:solidFill>
              </a14:hiddenFill>
            </a:ext>
          </a:extLst>
        </p:spPr>
      </p:pic>
      <p:pic>
        <p:nvPicPr>
          <p:cNvPr id="10" name="Picture 9" descr="Blue Reserved Parking sign featuring the wheelchair user symbol that appears to moving.">
            <a:extLst>
              <a:ext uri="{FF2B5EF4-FFF2-40B4-BE49-F238E27FC236}">
                <a16:creationId xmlns:a16="http://schemas.microsoft.com/office/drawing/2014/main" id="{1B1CDCB0-8556-10C5-E495-3BD1A6CC10C8}"/>
              </a:ext>
            </a:extLst>
          </p:cNvPr>
          <p:cNvPicPr>
            <a:picLocks noChangeAspect="1"/>
          </p:cNvPicPr>
          <p:nvPr/>
        </p:nvPicPr>
        <p:blipFill>
          <a:blip r:embed="rId5"/>
          <a:stretch>
            <a:fillRect/>
          </a:stretch>
        </p:blipFill>
        <p:spPr>
          <a:xfrm>
            <a:off x="9885999" y="3429000"/>
            <a:ext cx="2306002" cy="3429000"/>
          </a:xfrm>
          <a:prstGeom prst="rect">
            <a:avLst/>
          </a:prstGeom>
        </p:spPr>
      </p:pic>
    </p:spTree>
    <p:extLst>
      <p:ext uri="{BB962C8B-B14F-4D97-AF65-F5344CB8AC3E}">
        <p14:creationId xmlns:p14="http://schemas.microsoft.com/office/powerpoint/2010/main" val="252006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9B8B22E-981A-7848-991F-425BB45E2E49}"/>
              </a:ext>
            </a:extLst>
          </p:cNvPr>
          <p:cNvSpPr>
            <a:spLocks noGrp="1"/>
          </p:cNvSpPr>
          <p:nvPr>
            <p:ph type="body" sz="quarter" idx="11"/>
          </p:nvPr>
        </p:nvSpPr>
        <p:spPr>
          <a:xfrm>
            <a:off x="838200" y="3042138"/>
            <a:ext cx="10515600" cy="773723"/>
          </a:xfrm>
        </p:spPr>
        <p:txBody>
          <a:bodyPr>
            <a:normAutofit fontScale="85000" lnSpcReduction="10000"/>
          </a:bodyPr>
          <a:lstStyle/>
          <a:p>
            <a:pPr algn="ctr"/>
            <a:r>
              <a:rPr lang="en-US" sz="4000" dirty="0"/>
              <a:t>It isn’t about giving people an unfair “advantage.”</a:t>
            </a:r>
          </a:p>
        </p:txBody>
      </p:sp>
    </p:spTree>
    <p:extLst>
      <p:ext uri="{BB962C8B-B14F-4D97-AF65-F5344CB8AC3E}">
        <p14:creationId xmlns:p14="http://schemas.microsoft.com/office/powerpoint/2010/main" val="2175948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84004F6-2668-4FC1-838D-4ECB627E3359}"/>
              </a:ext>
            </a:extLst>
          </p:cNvPr>
          <p:cNvSpPr>
            <a:spLocks noGrp="1"/>
          </p:cNvSpPr>
          <p:nvPr>
            <p:ph type="title"/>
          </p:nvPr>
        </p:nvSpPr>
        <p:spPr>
          <a:xfrm>
            <a:off x="634179" y="307181"/>
            <a:ext cx="8662221" cy="516184"/>
          </a:xfrm>
        </p:spPr>
        <p:txBody>
          <a:bodyPr/>
          <a:lstStyle/>
          <a:p>
            <a:r>
              <a:rPr lang="en-US" sz="3200" dirty="0"/>
              <a:t>Possible Accommodation Rejection Reasons</a:t>
            </a:r>
          </a:p>
        </p:txBody>
      </p:sp>
      <p:pic>
        <p:nvPicPr>
          <p:cNvPr id="5" name="Picture 4" descr="Image shows 2 men in business drss having a exaggerated martial arts fight.">
            <a:extLst>
              <a:ext uri="{FF2B5EF4-FFF2-40B4-BE49-F238E27FC236}">
                <a16:creationId xmlns:a16="http://schemas.microsoft.com/office/drawing/2014/main" id="{72B7C9FF-1A6B-8E8B-75F3-F480E36B668F}"/>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7287150" y="2983435"/>
            <a:ext cx="4799230" cy="3288222"/>
          </a:xfrm>
          <a:prstGeom prst="rect">
            <a:avLst/>
          </a:prstGeom>
          <a:effectLst>
            <a:outerShdw blurRad="50800" dist="38100" dir="5400000" algn="t" rotWithShape="0">
              <a:prstClr val="black">
                <a:alpha val="40000"/>
              </a:prstClr>
            </a:outerShdw>
          </a:effectLst>
          <a:scene3d>
            <a:camera prst="orthographicFront"/>
            <a:lightRig rig="threePt" dir="t"/>
          </a:scene3d>
          <a:sp3d>
            <a:bevelT w="215900"/>
          </a:sp3d>
        </p:spPr>
      </p:pic>
      <p:sp>
        <p:nvSpPr>
          <p:cNvPr id="6" name="Text Placeholder 5">
            <a:extLst>
              <a:ext uri="{FF2B5EF4-FFF2-40B4-BE49-F238E27FC236}">
                <a16:creationId xmlns:a16="http://schemas.microsoft.com/office/drawing/2014/main" id="{34A4CBA4-A621-B48A-5F6A-4F9B6E693CB6}"/>
              </a:ext>
            </a:extLst>
          </p:cNvPr>
          <p:cNvSpPr txBox="1">
            <a:spLocks/>
          </p:cNvSpPr>
          <p:nvPr/>
        </p:nvSpPr>
        <p:spPr>
          <a:xfrm>
            <a:off x="6636812" y="1232147"/>
            <a:ext cx="5461820" cy="490989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en-US" sz="2000" b="1" dirty="0"/>
              <a:t>Direct Threat</a:t>
            </a:r>
          </a:p>
        </p:txBody>
      </p:sp>
      <p:sp>
        <p:nvSpPr>
          <p:cNvPr id="7" name="Text Placeholder 5">
            <a:extLst>
              <a:ext uri="{FF2B5EF4-FFF2-40B4-BE49-F238E27FC236}">
                <a16:creationId xmlns:a16="http://schemas.microsoft.com/office/drawing/2014/main" id="{E312ABF6-3F5C-172D-0E99-43AE36B5A2B2}"/>
              </a:ext>
            </a:extLst>
          </p:cNvPr>
          <p:cNvSpPr txBox="1">
            <a:spLocks/>
          </p:cNvSpPr>
          <p:nvPr/>
        </p:nvSpPr>
        <p:spPr>
          <a:xfrm>
            <a:off x="634179" y="1232146"/>
            <a:ext cx="5461820" cy="490988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en-US" sz="2000" b="1" dirty="0"/>
              <a:t>Undue Hardship</a:t>
            </a:r>
          </a:p>
        </p:txBody>
      </p:sp>
      <p:pic>
        <p:nvPicPr>
          <p:cNvPr id="13" name="Picture 12" descr="Adobe Stock image depicting an office worker struggling to carry a massive boulder. &#10;&#10;On top of the boulder is a more formally dressed office worker in a suit holding a laptop on one hand that he is working with.">
            <a:extLst>
              <a:ext uri="{FF2B5EF4-FFF2-40B4-BE49-F238E27FC236}">
                <a16:creationId xmlns:a16="http://schemas.microsoft.com/office/drawing/2014/main" id="{21437A30-B276-BB64-FD47-65ACC94969E5}"/>
              </a:ext>
            </a:extLst>
          </p:cNvPr>
          <p:cNvPicPr>
            <a:picLocks noChangeAspect="1"/>
          </p:cNvPicPr>
          <p:nvPr/>
        </p:nvPicPr>
        <p:blipFill>
          <a:blip r:embed="rId5"/>
          <a:stretch>
            <a:fillRect/>
          </a:stretch>
        </p:blipFill>
        <p:spPr>
          <a:xfrm flipH="1">
            <a:off x="1707145" y="1533525"/>
            <a:ext cx="2536198" cy="4646741"/>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2669943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Custom 14">
      <a:dk1>
        <a:srgbClr val="000000"/>
      </a:dk1>
      <a:lt1>
        <a:srgbClr val="FFFFFF"/>
      </a:lt1>
      <a:dk2>
        <a:srgbClr val="000000"/>
      </a:dk2>
      <a:lt2>
        <a:srgbClr val="E6E6E6"/>
      </a:lt2>
      <a:accent1>
        <a:srgbClr val="0078D4"/>
      </a:accent1>
      <a:accent2>
        <a:srgbClr val="007788"/>
      </a:accent2>
      <a:accent3>
        <a:srgbClr val="297C2A"/>
      </a:accent3>
      <a:accent4>
        <a:srgbClr val="FF2625"/>
      </a:accent4>
      <a:accent5>
        <a:srgbClr val="FE4387"/>
      </a:accent5>
      <a:accent6>
        <a:srgbClr val="D7D7D7"/>
      </a:accent6>
      <a:hlink>
        <a:srgbClr val="51E5FF"/>
      </a:hlink>
      <a:folHlink>
        <a:srgbClr val="0078D4"/>
      </a:folHlink>
    </a:clrScheme>
    <a:fontScheme name="Custom 4">
      <a:majorFont>
        <a:latin typeface="Segoe UI"/>
        <a:ea typeface=""/>
        <a:cs typeface=""/>
      </a:majorFont>
      <a:minorFont>
        <a:latin typeface="Segoe UI"/>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Hispanic Heritage Template_LW_v2" id="{305F3CB5-DAFC-47B1-A1A2-5F7FD2458A84}" vid="{65144770-9016-4FAC-934C-5E9A9429981F}"/>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7DE35A0-28ED-4D42-9357-DCB6A1C5151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D4119F0-3CE7-4464-96A2-DC738A807A4F}">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6D318041-50D7-4E47-9BD9-FE885E42AC67}">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Hispanic Heritage Month presentation</Template>
  <TotalTime>1487</TotalTime>
  <Words>2805</Words>
  <Application>Microsoft Office PowerPoint</Application>
  <PresentationFormat>Widescreen</PresentationFormat>
  <Paragraphs>252</Paragraphs>
  <Slides>19</Slides>
  <Notes>17</Notes>
  <HiddenSlides>4</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19</vt:i4>
      </vt:variant>
    </vt:vector>
  </HeadingPairs>
  <TitlesOfParts>
    <vt:vector size="28" baseType="lpstr">
      <vt:lpstr>Arial</vt:lpstr>
      <vt:lpstr>brandon-grotesque</vt:lpstr>
      <vt:lpstr>fira sans</vt:lpstr>
      <vt:lpstr>Lato</vt:lpstr>
      <vt:lpstr>Public Sans Web</vt:lpstr>
      <vt:lpstr>Roboto-Regular</vt:lpstr>
      <vt:lpstr>Segoe UI</vt:lpstr>
      <vt:lpstr>Source Sans Pro</vt:lpstr>
      <vt:lpstr>Office Theme</vt:lpstr>
      <vt:lpstr>Reasonable Accommodations in the Workplace</vt:lpstr>
      <vt:lpstr>Warning</vt:lpstr>
      <vt:lpstr>Disclaimer</vt:lpstr>
      <vt:lpstr>Overview</vt:lpstr>
      <vt:lpstr>What is a disability?</vt:lpstr>
      <vt:lpstr>Important Note</vt:lpstr>
      <vt:lpstr>Types of Reasonable Accommodation</vt:lpstr>
      <vt:lpstr>PowerPoint Presentation</vt:lpstr>
      <vt:lpstr>Possible Accommodation Rejection Reasons</vt:lpstr>
      <vt:lpstr>Benefits of an Inclusive / Accessible Workplace</vt:lpstr>
      <vt:lpstr>Tips for RA Requestors</vt:lpstr>
      <vt:lpstr>Tips for RA Professionals</vt:lpstr>
      <vt:lpstr>Do I “look” like I have a disability?</vt:lpstr>
      <vt:lpstr>My Persona</vt:lpstr>
      <vt:lpstr>My Persona (Continued)</vt:lpstr>
      <vt:lpstr>RA Resources</vt:lpstr>
      <vt:lpstr>RA Resources (Continued)</vt:lpstr>
      <vt:lpstr>RA Resources Continued</vt:lpstr>
      <vt:lpstr>Thank You!  Questions &amp; Answers</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Reasonable Accommodations in the Workplace</dc:title>
  <dc:subject/>
  <dc:creator>Erissa Duvall</dc:creator>
  <cp:keywords/>
  <dc:description/>
  <cp:lastModifiedBy>Erissa Duvall</cp:lastModifiedBy>
  <cp:revision>45</cp:revision>
  <dcterms:created xsi:type="dcterms:W3CDTF">2023-10-28T17:26:48Z</dcterms:created>
  <dcterms:modified xsi:type="dcterms:W3CDTF">2024-01-10T21:09:36Z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